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25"/>
  </p:notesMasterIdLst>
  <p:handoutMasterIdLst>
    <p:handoutMasterId r:id="rId26"/>
  </p:handoutMasterIdLst>
  <p:sldIdLst>
    <p:sldId id="307" r:id="rId4"/>
    <p:sldId id="296" r:id="rId5"/>
    <p:sldId id="279" r:id="rId6"/>
    <p:sldId id="313" r:id="rId7"/>
    <p:sldId id="312" r:id="rId8"/>
    <p:sldId id="319" r:id="rId9"/>
    <p:sldId id="316" r:id="rId10"/>
    <p:sldId id="320" r:id="rId11"/>
    <p:sldId id="328" r:id="rId12"/>
    <p:sldId id="327" r:id="rId13"/>
    <p:sldId id="324" r:id="rId14"/>
    <p:sldId id="323" r:id="rId15"/>
    <p:sldId id="329" r:id="rId16"/>
    <p:sldId id="330" r:id="rId17"/>
    <p:sldId id="332" r:id="rId18"/>
    <p:sldId id="333" r:id="rId19"/>
    <p:sldId id="325" r:id="rId20"/>
    <p:sldId id="334" r:id="rId21"/>
    <p:sldId id="331" r:id="rId22"/>
    <p:sldId id="326" r:id="rId23"/>
    <p:sldId id="309" r:id="rId24"/>
  </p:sldIdLst>
  <p:sldSz cx="12192000" cy="6858000"/>
  <p:notesSz cx="7315200" cy="9601200"/>
  <p:embeddedFontLst>
    <p:embeddedFont>
      <p:font typeface="Roboto" panose="02000000000000000000" pitchFamily="2"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A369"/>
    <a:srgbClr val="00ADEF"/>
    <a:srgbClr val="DCCC6A"/>
    <a:srgbClr val="54585A"/>
    <a:srgbClr val="FFCC00"/>
    <a:srgbClr val="004376"/>
    <a:srgbClr val="F9F6E5"/>
    <a:srgbClr val="FF640F"/>
    <a:srgbClr val="6D6137"/>
    <a:srgbClr val="0030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41" autoAdjust="0"/>
    <p:restoredTop sz="96327"/>
  </p:normalViewPr>
  <p:slideViewPr>
    <p:cSldViewPr snapToGrid="0" snapToObjects="1">
      <p:cViewPr varScale="1">
        <p:scale>
          <a:sx n="128" d="100"/>
          <a:sy n="128" d="100"/>
        </p:scale>
        <p:origin x="216" y="57"/>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1B5DB-CF56-49E7-9D3F-B6772874FF0C}" type="doc">
      <dgm:prSet loTypeId="urn:microsoft.com/office/officeart/2005/8/layout/chevron2" loCatId="process" qsTypeId="urn:microsoft.com/office/officeart/2005/8/quickstyle/simple1" qsCatId="simple" csTypeId="urn:microsoft.com/office/officeart/2005/8/colors/colorful2" csCatId="colorful" phldr="1"/>
      <dgm:spPr/>
      <dgm:t>
        <a:bodyPr/>
        <a:lstStyle/>
        <a:p>
          <a:endParaRPr lang="en-US"/>
        </a:p>
      </dgm:t>
    </dgm:pt>
    <dgm:pt modelId="{395115FE-A7CE-42CF-B350-3B847211E9F3}">
      <dgm:prSet phldrT="[Text]"/>
      <dgm:spPr/>
      <dgm:t>
        <a:bodyPr/>
        <a:lstStyle/>
        <a:p>
          <a:r>
            <a:rPr lang="en-US" dirty="0">
              <a:latin typeface="Roboto" panose="02000000000000000000" pitchFamily="2" charset="0"/>
              <a:ea typeface="Roboto" panose="02000000000000000000" pitchFamily="2" charset="0"/>
              <a:cs typeface="Roboto" panose="02000000000000000000" pitchFamily="2" charset="0"/>
            </a:rPr>
            <a:t>Find Dataset</a:t>
          </a:r>
        </a:p>
      </dgm:t>
    </dgm:pt>
    <dgm:pt modelId="{92AB1DE8-AFBA-44D6-9457-D6A1480A6B5E}" type="parTrans" cxnId="{83ED32C7-CAF7-45BA-8D99-160A90D7FC27}">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3B1175AC-1605-400E-9F4F-054603849F02}" type="sibTrans" cxnId="{83ED32C7-CAF7-45BA-8D99-160A90D7FC27}">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97B7D0E7-3ECB-4A4F-896A-4E325B6F47BB}">
      <dgm:prSet phldrT="[Text]"/>
      <dgm:spPr/>
      <dgm:t>
        <a:bodyPr/>
        <a:lstStyle/>
        <a:p>
          <a:r>
            <a:rPr lang="en-US" dirty="0">
              <a:latin typeface="Roboto" panose="02000000000000000000" pitchFamily="2" charset="0"/>
              <a:ea typeface="Roboto" panose="02000000000000000000" pitchFamily="2" charset="0"/>
              <a:cs typeface="Roboto" panose="02000000000000000000" pitchFamily="2" charset="0"/>
            </a:rPr>
            <a:t>Find a dataset with EEG readings. This is a classification problem, so the data will need labels to allow for supervised learning algorithms such as Random Forests.</a:t>
          </a:r>
        </a:p>
      </dgm:t>
    </dgm:pt>
    <dgm:pt modelId="{B465F569-460A-4A98-8F3B-6CC170AE8C35}" type="parTrans" cxnId="{BFF708F6-FF7D-4707-A16C-CFD2673BE23D}">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17B2FCAE-0AB0-4155-B01C-41CC47DC7ACA}" type="sibTrans" cxnId="{BFF708F6-FF7D-4707-A16C-CFD2673BE23D}">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A63297F7-6A43-47F0-84CD-02ED6A9EF897}">
      <dgm:prSet phldrT="[Text]"/>
      <dgm:spPr/>
      <dgm:t>
        <a:bodyPr/>
        <a:lstStyle/>
        <a:p>
          <a:r>
            <a:rPr lang="en-US" dirty="0">
              <a:latin typeface="Roboto" panose="02000000000000000000" pitchFamily="2" charset="0"/>
              <a:ea typeface="Roboto" panose="02000000000000000000" pitchFamily="2" charset="0"/>
              <a:cs typeface="Roboto" panose="02000000000000000000" pitchFamily="2" charset="0"/>
            </a:rPr>
            <a:t>Data Handling</a:t>
          </a:r>
        </a:p>
      </dgm:t>
    </dgm:pt>
    <dgm:pt modelId="{E6273475-8601-4C2A-93AE-30BEAAF29569}" type="parTrans" cxnId="{0FED2404-205D-496C-94D3-460CD7498703}">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C7B0EF6A-31A6-420A-AC0C-0851B7815FAE}" type="sibTrans" cxnId="{0FED2404-205D-496C-94D3-460CD7498703}">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80465642-E1AD-4E07-8190-9995BC9E435F}">
      <dgm:prSet phldrT="[Text]"/>
      <dgm:spPr/>
      <dgm:t>
        <a:bodyPr/>
        <a:lstStyle/>
        <a:p>
          <a:r>
            <a:rPr lang="en-US" dirty="0">
              <a:latin typeface="Roboto" panose="02000000000000000000" pitchFamily="2" charset="0"/>
              <a:ea typeface="Roboto" panose="02000000000000000000" pitchFamily="2" charset="0"/>
              <a:cs typeface="Roboto" panose="02000000000000000000" pitchFamily="2" charset="0"/>
            </a:rPr>
            <a:t>Feature Engineering</a:t>
          </a:r>
        </a:p>
      </dgm:t>
    </dgm:pt>
    <dgm:pt modelId="{CF1840D7-92EE-4A19-BAC0-0B4E63A19867}" type="parTrans" cxnId="{D9393E8A-26A9-43B6-AD2F-6FF77C86ACD0}">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BC23728F-1E8D-4536-9A4F-613EF7365CE3}" type="sibTrans" cxnId="{D9393E8A-26A9-43B6-AD2F-6FF77C86ACD0}">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E2A0CE59-92F8-4FB8-92F5-AF037D533ECB}">
      <dgm:prSet phldrT="[Text]"/>
      <dgm:spPr/>
      <dgm:t>
        <a:bodyPr/>
        <a:lstStyle/>
        <a:p>
          <a:r>
            <a:rPr lang="en-US" dirty="0">
              <a:latin typeface="Roboto" panose="02000000000000000000" pitchFamily="2" charset="0"/>
              <a:ea typeface="Roboto" panose="02000000000000000000" pitchFamily="2" charset="0"/>
              <a:cs typeface="Roboto" panose="02000000000000000000" pitchFamily="2" charset="0"/>
            </a:rPr>
            <a:t>Modeling</a:t>
          </a:r>
        </a:p>
      </dgm:t>
    </dgm:pt>
    <dgm:pt modelId="{22EBAB4D-77C3-4338-AA14-EF71A22AEB7C}" type="parTrans" cxnId="{1848CC5E-4B81-4536-B244-B2CC3151E718}">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B54995B1-4C57-4700-B91D-5FD3F679F506}" type="sibTrans" cxnId="{1848CC5E-4B81-4536-B244-B2CC3151E718}">
      <dgm:prSet/>
      <dgm:spPr/>
      <dgm:t>
        <a:bodyPr/>
        <a:lstStyle/>
        <a:p>
          <a:endParaRPr lang="en-US">
            <a:latin typeface="Roboto" panose="02000000000000000000" pitchFamily="2" charset="0"/>
            <a:ea typeface="Roboto" panose="02000000000000000000" pitchFamily="2" charset="0"/>
            <a:cs typeface="Roboto" panose="02000000000000000000" pitchFamily="2" charset="0"/>
          </a:endParaRPr>
        </a:p>
      </dgm:t>
    </dgm:pt>
    <dgm:pt modelId="{45B3C674-C46A-41B7-82D2-8BAE3EF0E58D}">
      <dgm:prSet phldrT="[Text]"/>
      <dgm:spPr/>
      <dgm:t>
        <a:bodyPr/>
        <a:lstStyle/>
        <a:p>
          <a:r>
            <a:rPr lang="en-US" dirty="0">
              <a:latin typeface="Roboto" panose="02000000000000000000" pitchFamily="2" charset="0"/>
              <a:ea typeface="Roboto" panose="02000000000000000000" pitchFamily="2" charset="0"/>
              <a:cs typeface="Roboto" panose="02000000000000000000" pitchFamily="2" charset="0"/>
            </a:rPr>
            <a:t>This step includes all the work necessary to take the dataset and prepare it for use in modeling including getting it into a format that can be processes efficiently by Python, dealing with any outliers, etc.</a:t>
          </a:r>
        </a:p>
      </dgm:t>
    </dgm:pt>
    <dgm:pt modelId="{A5F4D957-9384-4858-B6A2-E340B4A421E0}" type="parTrans" cxnId="{172B184A-6EE1-47E4-8C66-0B4811C7F98A}">
      <dgm:prSet/>
      <dgm:spPr/>
      <dgm:t>
        <a:bodyPr/>
        <a:lstStyle/>
        <a:p>
          <a:endParaRPr lang="en-US"/>
        </a:p>
      </dgm:t>
    </dgm:pt>
    <dgm:pt modelId="{DB41E45B-45CE-4C47-BEDE-5BBDE74E9C24}" type="sibTrans" cxnId="{172B184A-6EE1-47E4-8C66-0B4811C7F98A}">
      <dgm:prSet/>
      <dgm:spPr/>
      <dgm:t>
        <a:bodyPr/>
        <a:lstStyle/>
        <a:p>
          <a:endParaRPr lang="en-US"/>
        </a:p>
      </dgm:t>
    </dgm:pt>
    <dgm:pt modelId="{9C696126-665C-43A4-BBC8-81B19476E814}">
      <dgm:prSet phldrT="[Text]"/>
      <dgm:spPr/>
      <dgm:t>
        <a:bodyPr/>
        <a:lstStyle/>
        <a:p>
          <a:r>
            <a:rPr lang="en-US" dirty="0">
              <a:latin typeface="Roboto" panose="02000000000000000000" pitchFamily="2" charset="0"/>
              <a:ea typeface="Roboto" panose="02000000000000000000" pitchFamily="2" charset="0"/>
              <a:cs typeface="Roboto" panose="02000000000000000000" pitchFamily="2" charset="0"/>
            </a:rPr>
            <a:t>Determine the input features for the models. This may involve techniques such as looking at how the features relate to the classifications for each patient,  looking at the interactions of the features, and other techniques to determine the best set of parameters to use.</a:t>
          </a:r>
        </a:p>
      </dgm:t>
    </dgm:pt>
    <dgm:pt modelId="{BA45DFC3-CA6E-4691-9F76-52CD923DC744}" type="parTrans" cxnId="{83362574-850A-4884-A074-C1FF985FDD99}">
      <dgm:prSet/>
      <dgm:spPr/>
      <dgm:t>
        <a:bodyPr/>
        <a:lstStyle/>
        <a:p>
          <a:endParaRPr lang="en-US"/>
        </a:p>
      </dgm:t>
    </dgm:pt>
    <dgm:pt modelId="{2DC505C8-85EF-4232-8EFE-D7967D5CD5AA}" type="sibTrans" cxnId="{83362574-850A-4884-A074-C1FF985FDD99}">
      <dgm:prSet/>
      <dgm:spPr/>
      <dgm:t>
        <a:bodyPr/>
        <a:lstStyle/>
        <a:p>
          <a:endParaRPr lang="en-US"/>
        </a:p>
      </dgm:t>
    </dgm:pt>
    <dgm:pt modelId="{E2782C32-493C-422A-ADD5-70AC266F7858}">
      <dgm:prSet/>
      <dgm:spPr/>
      <dgm:t>
        <a:bodyPr/>
        <a:lstStyle/>
        <a:p>
          <a:r>
            <a:rPr lang="en-US" dirty="0"/>
            <a:t>This step will be the bulk of the planned work and involves developing the models to classify patients into the different groups based on the EEG data.</a:t>
          </a:r>
        </a:p>
      </dgm:t>
    </dgm:pt>
    <dgm:pt modelId="{CBB7E82A-B061-4C77-AD62-ADFB48D4D91E}" type="parTrans" cxnId="{010A76FA-E540-4AF0-91E9-89385C3F9D99}">
      <dgm:prSet/>
      <dgm:spPr/>
      <dgm:t>
        <a:bodyPr/>
        <a:lstStyle/>
        <a:p>
          <a:endParaRPr lang="en-US"/>
        </a:p>
      </dgm:t>
    </dgm:pt>
    <dgm:pt modelId="{E0AD00F5-9305-4634-B318-4BC4E04B990F}" type="sibTrans" cxnId="{010A76FA-E540-4AF0-91E9-89385C3F9D99}">
      <dgm:prSet/>
      <dgm:spPr/>
      <dgm:t>
        <a:bodyPr/>
        <a:lstStyle/>
        <a:p>
          <a:endParaRPr lang="en-US"/>
        </a:p>
      </dgm:t>
    </dgm:pt>
    <dgm:pt modelId="{EED3130B-BEEC-409C-8139-65CF8A0F16E5}">
      <dgm:prSet/>
      <dgm:spPr/>
      <dgm:t>
        <a:bodyPr/>
        <a:lstStyle/>
        <a:p>
          <a:r>
            <a:rPr lang="en-US" dirty="0"/>
            <a:t>At its heart, the proposed problem is a classification problem, so I plan to explore multiple classification based models during the project such as Random Forests, Support Vector Machines, and Neural Networks.</a:t>
          </a:r>
        </a:p>
      </dgm:t>
    </dgm:pt>
    <dgm:pt modelId="{30AD9FC4-E4CA-4539-9C09-D0DDEAF2EDDF}" type="parTrans" cxnId="{E8F0F783-A0A8-4D5F-9D86-1DC23602F90C}">
      <dgm:prSet/>
      <dgm:spPr/>
      <dgm:t>
        <a:bodyPr/>
        <a:lstStyle/>
        <a:p>
          <a:endParaRPr lang="en-US"/>
        </a:p>
      </dgm:t>
    </dgm:pt>
    <dgm:pt modelId="{BF0360FD-1F24-4855-8737-77B603D04201}" type="sibTrans" cxnId="{E8F0F783-A0A8-4D5F-9D86-1DC23602F90C}">
      <dgm:prSet/>
      <dgm:spPr/>
      <dgm:t>
        <a:bodyPr/>
        <a:lstStyle/>
        <a:p>
          <a:endParaRPr lang="en-US"/>
        </a:p>
      </dgm:t>
    </dgm:pt>
    <dgm:pt modelId="{07108E08-28E3-4848-AF5B-37AECFA501FD}">
      <dgm:prSet/>
      <dgm:spPr/>
      <dgm:t>
        <a:bodyPr/>
        <a:lstStyle/>
        <a:p>
          <a:r>
            <a:rPr lang="en-US" dirty="0"/>
            <a:t>This step also includes the work of evaluating and comparing the model performances to determine which is the most appropriate for the task at hand.</a:t>
          </a:r>
        </a:p>
      </dgm:t>
    </dgm:pt>
    <dgm:pt modelId="{728169A9-D044-4866-9FC4-B079488F232D}" type="parTrans" cxnId="{8DC7DE18-B23A-432C-84C2-B8E524B586E9}">
      <dgm:prSet/>
      <dgm:spPr/>
      <dgm:t>
        <a:bodyPr/>
        <a:lstStyle/>
        <a:p>
          <a:endParaRPr lang="en-US"/>
        </a:p>
      </dgm:t>
    </dgm:pt>
    <dgm:pt modelId="{AD9FE3DD-C4EE-494B-9A54-29816640A130}" type="sibTrans" cxnId="{8DC7DE18-B23A-432C-84C2-B8E524B586E9}">
      <dgm:prSet/>
      <dgm:spPr/>
      <dgm:t>
        <a:bodyPr/>
        <a:lstStyle/>
        <a:p>
          <a:endParaRPr lang="en-US"/>
        </a:p>
      </dgm:t>
    </dgm:pt>
    <dgm:pt modelId="{3FC3F753-BE8A-455A-B65E-DB96CB29708C}">
      <dgm:prSet phldrT="[Text]"/>
      <dgm:spPr/>
      <dgm:t>
        <a:bodyPr/>
        <a:lstStyle/>
        <a:p>
          <a:r>
            <a:rPr lang="en-US" dirty="0">
              <a:latin typeface="Roboto" panose="02000000000000000000" pitchFamily="2" charset="0"/>
              <a:ea typeface="Roboto" panose="02000000000000000000" pitchFamily="2" charset="0"/>
              <a:cs typeface="Roboto" panose="02000000000000000000" pitchFamily="2" charset="0"/>
            </a:rPr>
            <a:t>This may also involve research related to EEGs and how others with more specialized domain knowledge have used the data to train similar models.</a:t>
          </a:r>
        </a:p>
      </dgm:t>
    </dgm:pt>
    <dgm:pt modelId="{75537F64-8860-440E-AC1C-C834772E3C2A}" type="parTrans" cxnId="{10DB9E81-1153-4A89-9344-D9EE6C82F850}">
      <dgm:prSet/>
      <dgm:spPr/>
    </dgm:pt>
    <dgm:pt modelId="{EE5ABB30-D53C-4308-BA3D-93106C5BD24D}" type="sibTrans" cxnId="{10DB9E81-1153-4A89-9344-D9EE6C82F850}">
      <dgm:prSet/>
      <dgm:spPr/>
    </dgm:pt>
    <dgm:pt modelId="{4DF134F4-EF6E-4094-AB7E-4E66AEE5BB37}" type="pres">
      <dgm:prSet presAssocID="{C521B5DB-CF56-49E7-9D3F-B6772874FF0C}" presName="linearFlow" presStyleCnt="0">
        <dgm:presLayoutVars>
          <dgm:dir/>
          <dgm:animLvl val="lvl"/>
          <dgm:resizeHandles val="exact"/>
        </dgm:presLayoutVars>
      </dgm:prSet>
      <dgm:spPr/>
    </dgm:pt>
    <dgm:pt modelId="{B670959E-445F-441C-80FA-CE8015DFC140}" type="pres">
      <dgm:prSet presAssocID="{395115FE-A7CE-42CF-B350-3B847211E9F3}" presName="composite" presStyleCnt="0"/>
      <dgm:spPr/>
    </dgm:pt>
    <dgm:pt modelId="{BCB7732F-17FB-4124-A509-4F87E5F5105D}" type="pres">
      <dgm:prSet presAssocID="{395115FE-A7CE-42CF-B350-3B847211E9F3}" presName="parentText" presStyleLbl="alignNode1" presStyleIdx="0" presStyleCnt="4">
        <dgm:presLayoutVars>
          <dgm:chMax val="1"/>
          <dgm:bulletEnabled val="1"/>
        </dgm:presLayoutVars>
      </dgm:prSet>
      <dgm:spPr/>
    </dgm:pt>
    <dgm:pt modelId="{1FE876BE-FA5C-448E-ACCF-D8B7CFF7FEC7}" type="pres">
      <dgm:prSet presAssocID="{395115FE-A7CE-42CF-B350-3B847211E9F3}" presName="descendantText" presStyleLbl="alignAcc1" presStyleIdx="0" presStyleCnt="4">
        <dgm:presLayoutVars>
          <dgm:bulletEnabled val="1"/>
        </dgm:presLayoutVars>
      </dgm:prSet>
      <dgm:spPr/>
    </dgm:pt>
    <dgm:pt modelId="{EA552CF3-8946-4253-B62B-5A22F2AC9105}" type="pres">
      <dgm:prSet presAssocID="{3B1175AC-1605-400E-9F4F-054603849F02}" presName="sp" presStyleCnt="0"/>
      <dgm:spPr/>
    </dgm:pt>
    <dgm:pt modelId="{5F2AA867-CB55-4A12-AC04-4A99FD5934F2}" type="pres">
      <dgm:prSet presAssocID="{A63297F7-6A43-47F0-84CD-02ED6A9EF897}" presName="composite" presStyleCnt="0"/>
      <dgm:spPr/>
    </dgm:pt>
    <dgm:pt modelId="{AA7677BD-2DA0-4314-8117-5A81C35F273D}" type="pres">
      <dgm:prSet presAssocID="{A63297F7-6A43-47F0-84CD-02ED6A9EF897}" presName="parentText" presStyleLbl="alignNode1" presStyleIdx="1" presStyleCnt="4">
        <dgm:presLayoutVars>
          <dgm:chMax val="1"/>
          <dgm:bulletEnabled val="1"/>
        </dgm:presLayoutVars>
      </dgm:prSet>
      <dgm:spPr/>
    </dgm:pt>
    <dgm:pt modelId="{96040DF4-2015-447B-B592-907B83E8DE35}" type="pres">
      <dgm:prSet presAssocID="{A63297F7-6A43-47F0-84CD-02ED6A9EF897}" presName="descendantText" presStyleLbl="alignAcc1" presStyleIdx="1" presStyleCnt="4">
        <dgm:presLayoutVars>
          <dgm:bulletEnabled val="1"/>
        </dgm:presLayoutVars>
      </dgm:prSet>
      <dgm:spPr/>
    </dgm:pt>
    <dgm:pt modelId="{C4098FD4-701C-4EE7-A180-4E437F207133}" type="pres">
      <dgm:prSet presAssocID="{C7B0EF6A-31A6-420A-AC0C-0851B7815FAE}" presName="sp" presStyleCnt="0"/>
      <dgm:spPr/>
    </dgm:pt>
    <dgm:pt modelId="{3857480C-4AC3-4EA2-AF09-2A84F755648E}" type="pres">
      <dgm:prSet presAssocID="{80465642-E1AD-4E07-8190-9995BC9E435F}" presName="composite" presStyleCnt="0"/>
      <dgm:spPr/>
    </dgm:pt>
    <dgm:pt modelId="{EB4D2DC7-E295-4E17-A41E-B6D0E0E491FF}" type="pres">
      <dgm:prSet presAssocID="{80465642-E1AD-4E07-8190-9995BC9E435F}" presName="parentText" presStyleLbl="alignNode1" presStyleIdx="2" presStyleCnt="4">
        <dgm:presLayoutVars>
          <dgm:chMax val="1"/>
          <dgm:bulletEnabled val="1"/>
        </dgm:presLayoutVars>
      </dgm:prSet>
      <dgm:spPr/>
    </dgm:pt>
    <dgm:pt modelId="{1A3F0A99-9027-4EB6-A915-96B8FB2A2BF2}" type="pres">
      <dgm:prSet presAssocID="{80465642-E1AD-4E07-8190-9995BC9E435F}" presName="descendantText" presStyleLbl="alignAcc1" presStyleIdx="2" presStyleCnt="4">
        <dgm:presLayoutVars>
          <dgm:bulletEnabled val="1"/>
        </dgm:presLayoutVars>
      </dgm:prSet>
      <dgm:spPr/>
    </dgm:pt>
    <dgm:pt modelId="{F4C70329-4920-4DDB-97FA-F7B16C3E822D}" type="pres">
      <dgm:prSet presAssocID="{BC23728F-1E8D-4536-9A4F-613EF7365CE3}" presName="sp" presStyleCnt="0"/>
      <dgm:spPr/>
    </dgm:pt>
    <dgm:pt modelId="{A8DA7BAF-193D-4164-A1BA-4648E66ED531}" type="pres">
      <dgm:prSet presAssocID="{E2A0CE59-92F8-4FB8-92F5-AF037D533ECB}" presName="composite" presStyleCnt="0"/>
      <dgm:spPr/>
    </dgm:pt>
    <dgm:pt modelId="{880A777A-B95D-433A-A858-99171341ED6E}" type="pres">
      <dgm:prSet presAssocID="{E2A0CE59-92F8-4FB8-92F5-AF037D533ECB}" presName="parentText" presStyleLbl="alignNode1" presStyleIdx="3" presStyleCnt="4">
        <dgm:presLayoutVars>
          <dgm:chMax val="1"/>
          <dgm:bulletEnabled val="1"/>
        </dgm:presLayoutVars>
      </dgm:prSet>
      <dgm:spPr/>
    </dgm:pt>
    <dgm:pt modelId="{980840C8-7526-41DF-92BC-976A5B9494D2}" type="pres">
      <dgm:prSet presAssocID="{E2A0CE59-92F8-4FB8-92F5-AF037D533ECB}" presName="descendantText" presStyleLbl="alignAcc1" presStyleIdx="3" presStyleCnt="4">
        <dgm:presLayoutVars>
          <dgm:bulletEnabled val="1"/>
        </dgm:presLayoutVars>
      </dgm:prSet>
      <dgm:spPr/>
    </dgm:pt>
  </dgm:ptLst>
  <dgm:cxnLst>
    <dgm:cxn modelId="{0274A601-4875-42FC-836A-114DF60E6F75}" type="presOf" srcId="{45B3C674-C46A-41B7-82D2-8BAE3EF0E58D}" destId="{96040DF4-2015-447B-B592-907B83E8DE35}" srcOrd="0" destOrd="0" presId="urn:microsoft.com/office/officeart/2005/8/layout/chevron2"/>
    <dgm:cxn modelId="{0FED2404-205D-496C-94D3-460CD7498703}" srcId="{C521B5DB-CF56-49E7-9D3F-B6772874FF0C}" destId="{A63297F7-6A43-47F0-84CD-02ED6A9EF897}" srcOrd="1" destOrd="0" parTransId="{E6273475-8601-4C2A-93AE-30BEAAF29569}" sibTransId="{C7B0EF6A-31A6-420A-AC0C-0851B7815FAE}"/>
    <dgm:cxn modelId="{8DC7DE18-B23A-432C-84C2-B8E524B586E9}" srcId="{E2A0CE59-92F8-4FB8-92F5-AF037D533ECB}" destId="{07108E08-28E3-4848-AF5B-37AECFA501FD}" srcOrd="2" destOrd="0" parTransId="{728169A9-D044-4866-9FC4-B079488F232D}" sibTransId="{AD9FE3DD-C4EE-494B-9A54-29816640A130}"/>
    <dgm:cxn modelId="{74FC521C-A944-4EAD-BA87-8367CFC0B3CA}" type="presOf" srcId="{80465642-E1AD-4E07-8190-9995BC9E435F}" destId="{EB4D2DC7-E295-4E17-A41E-B6D0E0E491FF}" srcOrd="0" destOrd="0" presId="urn:microsoft.com/office/officeart/2005/8/layout/chevron2"/>
    <dgm:cxn modelId="{7772A227-534B-434F-A701-8542CEF8BD7F}" type="presOf" srcId="{395115FE-A7CE-42CF-B350-3B847211E9F3}" destId="{BCB7732F-17FB-4124-A509-4F87E5F5105D}" srcOrd="0" destOrd="0" presId="urn:microsoft.com/office/officeart/2005/8/layout/chevron2"/>
    <dgm:cxn modelId="{1848CC5E-4B81-4536-B244-B2CC3151E718}" srcId="{C521B5DB-CF56-49E7-9D3F-B6772874FF0C}" destId="{E2A0CE59-92F8-4FB8-92F5-AF037D533ECB}" srcOrd="3" destOrd="0" parTransId="{22EBAB4D-77C3-4338-AA14-EF71A22AEB7C}" sibTransId="{B54995B1-4C57-4700-B91D-5FD3F679F506}"/>
    <dgm:cxn modelId="{5CA48960-85B9-4441-B970-6D55DE66B0F5}" type="presOf" srcId="{E2782C32-493C-422A-ADD5-70AC266F7858}" destId="{980840C8-7526-41DF-92BC-976A5B9494D2}" srcOrd="0" destOrd="0" presId="urn:microsoft.com/office/officeart/2005/8/layout/chevron2"/>
    <dgm:cxn modelId="{88012048-ED88-4232-9D98-6FC296789B02}" type="presOf" srcId="{07108E08-28E3-4848-AF5B-37AECFA501FD}" destId="{980840C8-7526-41DF-92BC-976A5B9494D2}" srcOrd="0" destOrd="2" presId="urn:microsoft.com/office/officeart/2005/8/layout/chevron2"/>
    <dgm:cxn modelId="{172B184A-6EE1-47E4-8C66-0B4811C7F98A}" srcId="{A63297F7-6A43-47F0-84CD-02ED6A9EF897}" destId="{45B3C674-C46A-41B7-82D2-8BAE3EF0E58D}" srcOrd="0" destOrd="0" parTransId="{A5F4D957-9384-4858-B6A2-E340B4A421E0}" sibTransId="{DB41E45B-45CE-4C47-BEDE-5BBDE74E9C24}"/>
    <dgm:cxn modelId="{99AA024B-F2AA-4AB6-BF8D-03E691BB2324}" type="presOf" srcId="{A63297F7-6A43-47F0-84CD-02ED6A9EF897}" destId="{AA7677BD-2DA0-4314-8117-5A81C35F273D}" srcOrd="0" destOrd="0" presId="urn:microsoft.com/office/officeart/2005/8/layout/chevron2"/>
    <dgm:cxn modelId="{83362574-850A-4884-A074-C1FF985FDD99}" srcId="{80465642-E1AD-4E07-8190-9995BC9E435F}" destId="{9C696126-665C-43A4-BBC8-81B19476E814}" srcOrd="0" destOrd="0" parTransId="{BA45DFC3-CA6E-4691-9F76-52CD923DC744}" sibTransId="{2DC505C8-85EF-4232-8EFE-D7967D5CD5AA}"/>
    <dgm:cxn modelId="{E053E459-C6DE-4753-955A-9627D5A52F59}" type="presOf" srcId="{EED3130B-BEEC-409C-8139-65CF8A0F16E5}" destId="{980840C8-7526-41DF-92BC-976A5B9494D2}" srcOrd="0" destOrd="1" presId="urn:microsoft.com/office/officeart/2005/8/layout/chevron2"/>
    <dgm:cxn modelId="{8D5D3F7F-064E-413C-BA2F-97D7AD912E3B}" type="presOf" srcId="{C521B5DB-CF56-49E7-9D3F-B6772874FF0C}" destId="{4DF134F4-EF6E-4094-AB7E-4E66AEE5BB37}" srcOrd="0" destOrd="0" presId="urn:microsoft.com/office/officeart/2005/8/layout/chevron2"/>
    <dgm:cxn modelId="{10DB9E81-1153-4A89-9344-D9EE6C82F850}" srcId="{80465642-E1AD-4E07-8190-9995BC9E435F}" destId="{3FC3F753-BE8A-455A-B65E-DB96CB29708C}" srcOrd="1" destOrd="0" parTransId="{75537F64-8860-440E-AC1C-C834772E3C2A}" sibTransId="{EE5ABB30-D53C-4308-BA3D-93106C5BD24D}"/>
    <dgm:cxn modelId="{E8F0F783-A0A8-4D5F-9D86-1DC23602F90C}" srcId="{E2A0CE59-92F8-4FB8-92F5-AF037D533ECB}" destId="{EED3130B-BEEC-409C-8139-65CF8A0F16E5}" srcOrd="1" destOrd="0" parTransId="{30AD9FC4-E4CA-4539-9C09-D0DDEAF2EDDF}" sibTransId="{BF0360FD-1F24-4855-8737-77B603D04201}"/>
    <dgm:cxn modelId="{D9393E8A-26A9-43B6-AD2F-6FF77C86ACD0}" srcId="{C521B5DB-CF56-49E7-9D3F-B6772874FF0C}" destId="{80465642-E1AD-4E07-8190-9995BC9E435F}" srcOrd="2" destOrd="0" parTransId="{CF1840D7-92EE-4A19-BAC0-0B4E63A19867}" sibTransId="{BC23728F-1E8D-4536-9A4F-613EF7365CE3}"/>
    <dgm:cxn modelId="{8EE23F9F-0934-471D-B800-2C09F5A6AB96}" type="presOf" srcId="{97B7D0E7-3ECB-4A4F-896A-4E325B6F47BB}" destId="{1FE876BE-FA5C-448E-ACCF-D8B7CFF7FEC7}" srcOrd="0" destOrd="0" presId="urn:microsoft.com/office/officeart/2005/8/layout/chevron2"/>
    <dgm:cxn modelId="{C0E22EBB-45B2-4579-9B11-870EC54010A0}" type="presOf" srcId="{3FC3F753-BE8A-455A-B65E-DB96CB29708C}" destId="{1A3F0A99-9027-4EB6-A915-96B8FB2A2BF2}" srcOrd="0" destOrd="1" presId="urn:microsoft.com/office/officeart/2005/8/layout/chevron2"/>
    <dgm:cxn modelId="{AFC7BCBE-55B7-4B22-AB4C-9AE1E348A313}" type="presOf" srcId="{E2A0CE59-92F8-4FB8-92F5-AF037D533ECB}" destId="{880A777A-B95D-433A-A858-99171341ED6E}" srcOrd="0" destOrd="0" presId="urn:microsoft.com/office/officeart/2005/8/layout/chevron2"/>
    <dgm:cxn modelId="{280A4BC6-FBA2-4ABD-B742-026B4873CD7B}" type="presOf" srcId="{9C696126-665C-43A4-BBC8-81B19476E814}" destId="{1A3F0A99-9027-4EB6-A915-96B8FB2A2BF2}" srcOrd="0" destOrd="0" presId="urn:microsoft.com/office/officeart/2005/8/layout/chevron2"/>
    <dgm:cxn modelId="{83ED32C7-CAF7-45BA-8D99-160A90D7FC27}" srcId="{C521B5DB-CF56-49E7-9D3F-B6772874FF0C}" destId="{395115FE-A7CE-42CF-B350-3B847211E9F3}" srcOrd="0" destOrd="0" parTransId="{92AB1DE8-AFBA-44D6-9457-D6A1480A6B5E}" sibTransId="{3B1175AC-1605-400E-9F4F-054603849F02}"/>
    <dgm:cxn modelId="{BFF708F6-FF7D-4707-A16C-CFD2673BE23D}" srcId="{395115FE-A7CE-42CF-B350-3B847211E9F3}" destId="{97B7D0E7-3ECB-4A4F-896A-4E325B6F47BB}" srcOrd="0" destOrd="0" parTransId="{B465F569-460A-4A98-8F3B-6CC170AE8C35}" sibTransId="{17B2FCAE-0AB0-4155-B01C-41CC47DC7ACA}"/>
    <dgm:cxn modelId="{010A76FA-E540-4AF0-91E9-89385C3F9D99}" srcId="{E2A0CE59-92F8-4FB8-92F5-AF037D533ECB}" destId="{E2782C32-493C-422A-ADD5-70AC266F7858}" srcOrd="0" destOrd="0" parTransId="{CBB7E82A-B061-4C77-AD62-ADFB48D4D91E}" sibTransId="{E0AD00F5-9305-4634-B318-4BC4E04B990F}"/>
    <dgm:cxn modelId="{AC276762-083E-4C49-A97D-FDD880549EA4}" type="presParOf" srcId="{4DF134F4-EF6E-4094-AB7E-4E66AEE5BB37}" destId="{B670959E-445F-441C-80FA-CE8015DFC140}" srcOrd="0" destOrd="0" presId="urn:microsoft.com/office/officeart/2005/8/layout/chevron2"/>
    <dgm:cxn modelId="{4FBBC90F-75A5-4316-8400-B53C94C1F825}" type="presParOf" srcId="{B670959E-445F-441C-80FA-CE8015DFC140}" destId="{BCB7732F-17FB-4124-A509-4F87E5F5105D}" srcOrd="0" destOrd="0" presId="urn:microsoft.com/office/officeart/2005/8/layout/chevron2"/>
    <dgm:cxn modelId="{0D27D87C-BAF0-47C2-9E14-F7E497A9831B}" type="presParOf" srcId="{B670959E-445F-441C-80FA-CE8015DFC140}" destId="{1FE876BE-FA5C-448E-ACCF-D8B7CFF7FEC7}" srcOrd="1" destOrd="0" presId="urn:microsoft.com/office/officeart/2005/8/layout/chevron2"/>
    <dgm:cxn modelId="{CD3BB48F-937E-4A0B-A614-BF9260F22497}" type="presParOf" srcId="{4DF134F4-EF6E-4094-AB7E-4E66AEE5BB37}" destId="{EA552CF3-8946-4253-B62B-5A22F2AC9105}" srcOrd="1" destOrd="0" presId="urn:microsoft.com/office/officeart/2005/8/layout/chevron2"/>
    <dgm:cxn modelId="{60587B8F-A242-42F7-BBE7-7F0CA25775BF}" type="presParOf" srcId="{4DF134F4-EF6E-4094-AB7E-4E66AEE5BB37}" destId="{5F2AA867-CB55-4A12-AC04-4A99FD5934F2}" srcOrd="2" destOrd="0" presId="urn:microsoft.com/office/officeart/2005/8/layout/chevron2"/>
    <dgm:cxn modelId="{35E71962-944C-40DB-ACBE-56DED4FA23D7}" type="presParOf" srcId="{5F2AA867-CB55-4A12-AC04-4A99FD5934F2}" destId="{AA7677BD-2DA0-4314-8117-5A81C35F273D}" srcOrd="0" destOrd="0" presId="urn:microsoft.com/office/officeart/2005/8/layout/chevron2"/>
    <dgm:cxn modelId="{E9985D55-4789-4092-9774-F6A5362ACD2D}" type="presParOf" srcId="{5F2AA867-CB55-4A12-AC04-4A99FD5934F2}" destId="{96040DF4-2015-447B-B592-907B83E8DE35}" srcOrd="1" destOrd="0" presId="urn:microsoft.com/office/officeart/2005/8/layout/chevron2"/>
    <dgm:cxn modelId="{BD16CAC4-BEB7-4C2D-973C-0D3019F5F3F7}" type="presParOf" srcId="{4DF134F4-EF6E-4094-AB7E-4E66AEE5BB37}" destId="{C4098FD4-701C-4EE7-A180-4E437F207133}" srcOrd="3" destOrd="0" presId="urn:microsoft.com/office/officeart/2005/8/layout/chevron2"/>
    <dgm:cxn modelId="{5C1E19AE-34C8-4E01-878A-759B385D9A72}" type="presParOf" srcId="{4DF134F4-EF6E-4094-AB7E-4E66AEE5BB37}" destId="{3857480C-4AC3-4EA2-AF09-2A84F755648E}" srcOrd="4" destOrd="0" presId="urn:microsoft.com/office/officeart/2005/8/layout/chevron2"/>
    <dgm:cxn modelId="{712B0055-3FFA-428E-816C-8991268457E0}" type="presParOf" srcId="{3857480C-4AC3-4EA2-AF09-2A84F755648E}" destId="{EB4D2DC7-E295-4E17-A41E-B6D0E0E491FF}" srcOrd="0" destOrd="0" presId="urn:microsoft.com/office/officeart/2005/8/layout/chevron2"/>
    <dgm:cxn modelId="{587D5040-59AC-421C-B591-698AB5A87C77}" type="presParOf" srcId="{3857480C-4AC3-4EA2-AF09-2A84F755648E}" destId="{1A3F0A99-9027-4EB6-A915-96B8FB2A2BF2}" srcOrd="1" destOrd="0" presId="urn:microsoft.com/office/officeart/2005/8/layout/chevron2"/>
    <dgm:cxn modelId="{3F2C2E40-FE79-4051-A8E8-02EC5CA9862D}" type="presParOf" srcId="{4DF134F4-EF6E-4094-AB7E-4E66AEE5BB37}" destId="{F4C70329-4920-4DDB-97FA-F7B16C3E822D}" srcOrd="5" destOrd="0" presId="urn:microsoft.com/office/officeart/2005/8/layout/chevron2"/>
    <dgm:cxn modelId="{414AE5B3-31BD-466A-B49E-3A3FCFEACD99}" type="presParOf" srcId="{4DF134F4-EF6E-4094-AB7E-4E66AEE5BB37}" destId="{A8DA7BAF-193D-4164-A1BA-4648E66ED531}" srcOrd="6" destOrd="0" presId="urn:microsoft.com/office/officeart/2005/8/layout/chevron2"/>
    <dgm:cxn modelId="{C57165FA-22E8-4A19-918B-928B9257C8A3}" type="presParOf" srcId="{A8DA7BAF-193D-4164-A1BA-4648E66ED531}" destId="{880A777A-B95D-433A-A858-99171341ED6E}" srcOrd="0" destOrd="0" presId="urn:microsoft.com/office/officeart/2005/8/layout/chevron2"/>
    <dgm:cxn modelId="{26377846-3567-405E-843D-8197B3D07BC8}" type="presParOf" srcId="{A8DA7BAF-193D-4164-A1BA-4648E66ED531}" destId="{980840C8-7526-41DF-92BC-976A5B9494D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7732F-17FB-4124-A509-4F87E5F5105D}">
      <dsp:nvSpPr>
        <dsp:cNvPr id="0" name=""/>
        <dsp:cNvSpPr/>
      </dsp:nvSpPr>
      <dsp:spPr>
        <a:xfrm rot="5400000">
          <a:off x="-212521" y="215056"/>
          <a:ext cx="1416807" cy="991765"/>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Roboto" panose="02000000000000000000" pitchFamily="2" charset="0"/>
              <a:ea typeface="Roboto" panose="02000000000000000000" pitchFamily="2" charset="0"/>
              <a:cs typeface="Roboto" panose="02000000000000000000" pitchFamily="2" charset="0"/>
            </a:rPr>
            <a:t>Find Dataset</a:t>
          </a:r>
        </a:p>
      </dsp:txBody>
      <dsp:txXfrm rot="-5400000">
        <a:off x="1" y="498418"/>
        <a:ext cx="991765" cy="425042"/>
      </dsp:txXfrm>
    </dsp:sp>
    <dsp:sp modelId="{1FE876BE-FA5C-448E-ACCF-D8B7CFF7FEC7}">
      <dsp:nvSpPr>
        <dsp:cNvPr id="0" name=""/>
        <dsp:cNvSpPr/>
      </dsp:nvSpPr>
      <dsp:spPr>
        <a:xfrm rot="5400000">
          <a:off x="5750420" y="-4756119"/>
          <a:ext cx="920924" cy="10438234"/>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latin typeface="Roboto" panose="02000000000000000000" pitchFamily="2" charset="0"/>
              <a:ea typeface="Roboto" panose="02000000000000000000" pitchFamily="2" charset="0"/>
              <a:cs typeface="Roboto" panose="02000000000000000000" pitchFamily="2" charset="0"/>
            </a:rPr>
            <a:t>Find a dataset with EEG readings. This is a classification problem, so the data will need labels to allow for supervised learning algorithms such as Random Forests.</a:t>
          </a:r>
        </a:p>
      </dsp:txBody>
      <dsp:txXfrm rot="-5400000">
        <a:off x="991765" y="47492"/>
        <a:ext cx="10393278" cy="831012"/>
      </dsp:txXfrm>
    </dsp:sp>
    <dsp:sp modelId="{AA7677BD-2DA0-4314-8117-5A81C35F273D}">
      <dsp:nvSpPr>
        <dsp:cNvPr id="0" name=""/>
        <dsp:cNvSpPr/>
      </dsp:nvSpPr>
      <dsp:spPr>
        <a:xfrm rot="5400000">
          <a:off x="-212521" y="1486958"/>
          <a:ext cx="1416807" cy="991765"/>
        </a:xfrm>
        <a:prstGeom prst="chevron">
          <a:avLst/>
        </a:prstGeom>
        <a:solidFill>
          <a:schemeClr val="accent2">
            <a:hueOff val="-138094"/>
            <a:satOff val="-32184"/>
            <a:lumOff val="5686"/>
            <a:alphaOff val="0"/>
          </a:schemeClr>
        </a:solidFill>
        <a:ln w="12700" cap="flat" cmpd="sng" algn="ctr">
          <a:solidFill>
            <a:schemeClr val="accent2">
              <a:hueOff val="-138094"/>
              <a:satOff val="-32184"/>
              <a:lumOff val="5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Roboto" panose="02000000000000000000" pitchFamily="2" charset="0"/>
              <a:ea typeface="Roboto" panose="02000000000000000000" pitchFamily="2" charset="0"/>
              <a:cs typeface="Roboto" panose="02000000000000000000" pitchFamily="2" charset="0"/>
            </a:rPr>
            <a:t>Data Handling</a:t>
          </a:r>
        </a:p>
      </dsp:txBody>
      <dsp:txXfrm rot="-5400000">
        <a:off x="1" y="1770320"/>
        <a:ext cx="991765" cy="425042"/>
      </dsp:txXfrm>
    </dsp:sp>
    <dsp:sp modelId="{96040DF4-2015-447B-B592-907B83E8DE35}">
      <dsp:nvSpPr>
        <dsp:cNvPr id="0" name=""/>
        <dsp:cNvSpPr/>
      </dsp:nvSpPr>
      <dsp:spPr>
        <a:xfrm rot="5400000">
          <a:off x="5750420" y="-3484217"/>
          <a:ext cx="920924" cy="10438234"/>
        </a:xfrm>
        <a:prstGeom prst="round2SameRect">
          <a:avLst/>
        </a:prstGeom>
        <a:solidFill>
          <a:schemeClr val="lt1">
            <a:alpha val="90000"/>
            <a:hueOff val="0"/>
            <a:satOff val="0"/>
            <a:lumOff val="0"/>
            <a:alphaOff val="0"/>
          </a:schemeClr>
        </a:solidFill>
        <a:ln w="12700" cap="flat" cmpd="sng" algn="ctr">
          <a:solidFill>
            <a:schemeClr val="accent2">
              <a:hueOff val="-138094"/>
              <a:satOff val="-32184"/>
              <a:lumOff val="56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latin typeface="Roboto" panose="02000000000000000000" pitchFamily="2" charset="0"/>
              <a:ea typeface="Roboto" panose="02000000000000000000" pitchFamily="2" charset="0"/>
              <a:cs typeface="Roboto" panose="02000000000000000000" pitchFamily="2" charset="0"/>
            </a:rPr>
            <a:t>This step includes all the work necessary to take the dataset and prepare it for use in modeling including getting it into a format that can be processes efficiently by Python, dealing with any outliers, etc.</a:t>
          </a:r>
        </a:p>
      </dsp:txBody>
      <dsp:txXfrm rot="-5400000">
        <a:off x="991765" y="1319394"/>
        <a:ext cx="10393278" cy="831012"/>
      </dsp:txXfrm>
    </dsp:sp>
    <dsp:sp modelId="{EB4D2DC7-E295-4E17-A41E-B6D0E0E491FF}">
      <dsp:nvSpPr>
        <dsp:cNvPr id="0" name=""/>
        <dsp:cNvSpPr/>
      </dsp:nvSpPr>
      <dsp:spPr>
        <a:xfrm rot="5400000">
          <a:off x="-212521" y="2758860"/>
          <a:ext cx="1416807" cy="991765"/>
        </a:xfrm>
        <a:prstGeom prst="chevron">
          <a:avLst/>
        </a:prstGeom>
        <a:solidFill>
          <a:schemeClr val="accent2">
            <a:hueOff val="-276188"/>
            <a:satOff val="-64369"/>
            <a:lumOff val="11373"/>
            <a:alphaOff val="0"/>
          </a:schemeClr>
        </a:solidFill>
        <a:ln w="12700" cap="flat" cmpd="sng" algn="ctr">
          <a:solidFill>
            <a:schemeClr val="accent2">
              <a:hueOff val="-276188"/>
              <a:satOff val="-64369"/>
              <a:lumOff val="113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Roboto" panose="02000000000000000000" pitchFamily="2" charset="0"/>
              <a:ea typeface="Roboto" panose="02000000000000000000" pitchFamily="2" charset="0"/>
              <a:cs typeface="Roboto" panose="02000000000000000000" pitchFamily="2" charset="0"/>
            </a:rPr>
            <a:t>Feature Engineering</a:t>
          </a:r>
        </a:p>
      </dsp:txBody>
      <dsp:txXfrm rot="-5400000">
        <a:off x="1" y="3042222"/>
        <a:ext cx="991765" cy="425042"/>
      </dsp:txXfrm>
    </dsp:sp>
    <dsp:sp modelId="{1A3F0A99-9027-4EB6-A915-96B8FB2A2BF2}">
      <dsp:nvSpPr>
        <dsp:cNvPr id="0" name=""/>
        <dsp:cNvSpPr/>
      </dsp:nvSpPr>
      <dsp:spPr>
        <a:xfrm rot="5400000">
          <a:off x="5750420" y="-2212315"/>
          <a:ext cx="920924" cy="10438234"/>
        </a:xfrm>
        <a:prstGeom prst="round2SameRect">
          <a:avLst/>
        </a:prstGeom>
        <a:solidFill>
          <a:schemeClr val="lt1">
            <a:alpha val="90000"/>
            <a:hueOff val="0"/>
            <a:satOff val="0"/>
            <a:lumOff val="0"/>
            <a:alphaOff val="0"/>
          </a:schemeClr>
        </a:solidFill>
        <a:ln w="12700" cap="flat" cmpd="sng" algn="ctr">
          <a:solidFill>
            <a:schemeClr val="accent2">
              <a:hueOff val="-276188"/>
              <a:satOff val="-64369"/>
              <a:lumOff val="113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latin typeface="Roboto" panose="02000000000000000000" pitchFamily="2" charset="0"/>
              <a:ea typeface="Roboto" panose="02000000000000000000" pitchFamily="2" charset="0"/>
              <a:cs typeface="Roboto" panose="02000000000000000000" pitchFamily="2" charset="0"/>
            </a:rPr>
            <a:t>Determine the input features for the models. This may involve techniques such as looking at how the features relate to the classifications for each patient,  looking at the interactions of the features, and other techniques to determine the best set of parameters to use.</a:t>
          </a:r>
        </a:p>
        <a:p>
          <a:pPr marL="114300" lvl="1" indent="-114300" algn="l" defTabSz="533400">
            <a:lnSpc>
              <a:spcPct val="90000"/>
            </a:lnSpc>
            <a:spcBef>
              <a:spcPct val="0"/>
            </a:spcBef>
            <a:spcAft>
              <a:spcPct val="15000"/>
            </a:spcAft>
            <a:buChar char="•"/>
          </a:pPr>
          <a:r>
            <a:rPr lang="en-US" sz="1200" kern="1200" dirty="0">
              <a:latin typeface="Roboto" panose="02000000000000000000" pitchFamily="2" charset="0"/>
              <a:ea typeface="Roboto" panose="02000000000000000000" pitchFamily="2" charset="0"/>
              <a:cs typeface="Roboto" panose="02000000000000000000" pitchFamily="2" charset="0"/>
            </a:rPr>
            <a:t>This may also involve research related to EEGs and how others with more specialized domain knowledge have used the data to train similar models.</a:t>
          </a:r>
        </a:p>
      </dsp:txBody>
      <dsp:txXfrm rot="-5400000">
        <a:off x="991765" y="2591296"/>
        <a:ext cx="10393278" cy="831012"/>
      </dsp:txXfrm>
    </dsp:sp>
    <dsp:sp modelId="{880A777A-B95D-433A-A858-99171341ED6E}">
      <dsp:nvSpPr>
        <dsp:cNvPr id="0" name=""/>
        <dsp:cNvSpPr/>
      </dsp:nvSpPr>
      <dsp:spPr>
        <a:xfrm rot="5400000">
          <a:off x="-212521" y="4030762"/>
          <a:ext cx="1416807" cy="991765"/>
        </a:xfrm>
        <a:prstGeom prst="chevron">
          <a:avLst/>
        </a:prstGeom>
        <a:solidFill>
          <a:schemeClr val="accent2">
            <a:hueOff val="-414283"/>
            <a:satOff val="-96553"/>
            <a:lumOff val="17059"/>
            <a:alphaOff val="0"/>
          </a:schemeClr>
        </a:solidFill>
        <a:ln w="12700" cap="flat" cmpd="sng" algn="ctr">
          <a:solidFill>
            <a:schemeClr val="accent2">
              <a:hueOff val="-414283"/>
              <a:satOff val="-96553"/>
              <a:lumOff val="1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Roboto" panose="02000000000000000000" pitchFamily="2" charset="0"/>
              <a:ea typeface="Roboto" panose="02000000000000000000" pitchFamily="2" charset="0"/>
              <a:cs typeface="Roboto" panose="02000000000000000000" pitchFamily="2" charset="0"/>
            </a:rPr>
            <a:t>Modeling</a:t>
          </a:r>
        </a:p>
      </dsp:txBody>
      <dsp:txXfrm rot="-5400000">
        <a:off x="1" y="4314124"/>
        <a:ext cx="991765" cy="425042"/>
      </dsp:txXfrm>
    </dsp:sp>
    <dsp:sp modelId="{980840C8-7526-41DF-92BC-976A5B9494D2}">
      <dsp:nvSpPr>
        <dsp:cNvPr id="0" name=""/>
        <dsp:cNvSpPr/>
      </dsp:nvSpPr>
      <dsp:spPr>
        <a:xfrm rot="5400000">
          <a:off x="5750420" y="-940413"/>
          <a:ext cx="920924" cy="10438234"/>
        </a:xfrm>
        <a:prstGeom prst="round2SameRect">
          <a:avLst/>
        </a:prstGeom>
        <a:solidFill>
          <a:schemeClr val="lt1">
            <a:alpha val="90000"/>
            <a:hueOff val="0"/>
            <a:satOff val="0"/>
            <a:lumOff val="0"/>
            <a:alphaOff val="0"/>
          </a:schemeClr>
        </a:solidFill>
        <a:ln w="12700" cap="flat" cmpd="sng" algn="ctr">
          <a:solidFill>
            <a:schemeClr val="accent2">
              <a:hueOff val="-414283"/>
              <a:satOff val="-96553"/>
              <a:lumOff val="1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This step will be the bulk of the planned work and involves developing the models to classify patients into the different groups based on the EEG data.</a:t>
          </a:r>
        </a:p>
        <a:p>
          <a:pPr marL="114300" lvl="1" indent="-114300" algn="l" defTabSz="533400">
            <a:lnSpc>
              <a:spcPct val="90000"/>
            </a:lnSpc>
            <a:spcBef>
              <a:spcPct val="0"/>
            </a:spcBef>
            <a:spcAft>
              <a:spcPct val="15000"/>
            </a:spcAft>
            <a:buChar char="•"/>
          </a:pPr>
          <a:r>
            <a:rPr lang="en-US" sz="1200" kern="1200" dirty="0"/>
            <a:t>At its heart, the proposed problem is a classification problem, so I plan to explore multiple classification based models during the project such as Random Forests, Support Vector Machines, and Neural Networks.</a:t>
          </a:r>
        </a:p>
        <a:p>
          <a:pPr marL="114300" lvl="1" indent="-114300" algn="l" defTabSz="533400">
            <a:lnSpc>
              <a:spcPct val="90000"/>
            </a:lnSpc>
            <a:spcBef>
              <a:spcPct val="0"/>
            </a:spcBef>
            <a:spcAft>
              <a:spcPct val="15000"/>
            </a:spcAft>
            <a:buChar char="•"/>
          </a:pPr>
          <a:r>
            <a:rPr lang="en-US" sz="1200" kern="1200" dirty="0"/>
            <a:t>This step also includes the work of evaluating and comparing the model performances to determine which is the most appropriate for the task at hand.</a:t>
          </a:r>
        </a:p>
      </dsp:txBody>
      <dsp:txXfrm rot="-5400000">
        <a:off x="991765" y="3863198"/>
        <a:ext cx="10393278" cy="8310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877CCEE-F6A5-9F4C-8CE3-50501077053A}" type="datetimeFigureOut">
              <a:rPr lang="en-US" smtClean="0"/>
              <a:t>2/21/2024</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CD890FB0-7803-314F-9BE0-3772887DCBDE}" type="datetimeFigureOut">
              <a:rPr lang="en-US" smtClean="0"/>
              <a:t>2/21/2024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2/21/2024</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2/21/2024</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2/21/2024</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2/21/2024</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2/21/2024</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2/21/2024</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0">
            <a:extLst>
              <a:ext uri="{FF2B5EF4-FFF2-40B4-BE49-F238E27FC236}">
                <a16:creationId xmlns:a16="http://schemas.microsoft.com/office/drawing/2014/main" id="{F64BEEBC-AE20-0931-2193-11EF8F682D9B}"/>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5" name="Text Placeholder 11">
            <a:extLst>
              <a:ext uri="{FF2B5EF4-FFF2-40B4-BE49-F238E27FC236}">
                <a16:creationId xmlns:a16="http://schemas.microsoft.com/office/drawing/2014/main" id="{D1BFEEB1-1250-CB23-C303-2290A9F73B30}"/>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317493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2/21/2024</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2/21/2024</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8.png"/><Relationship Id="rId4" Type="http://schemas.openxmlformats.org/officeDocument/2006/relationships/slideLayout" Target="../slideLayouts/slideLayout11.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3" r:id="rId3"/>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2/21/2024</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webp"/><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scikit-learn.org/stable/_static/ml_map.png"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upload.wikimedia.org/wikipedia/commons/thumb/7/74/The_Long_Road_Ahead.jpg/2560px-The_Long_Road_Ahead.jpg" TargetMode="External"/><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s2468-2667(21)00249-8" TargetMode="External"/><Relationship Id="rId2" Type="http://schemas.openxmlformats.org/officeDocument/2006/relationships/hyperlink" Target="https://doi.org/10.1002/alz.12311" TargetMode="External"/><Relationship Id="rId1" Type="http://schemas.openxmlformats.org/officeDocument/2006/relationships/slideLayout" Target="../slideLayouts/slideLayout8.xml"/><Relationship Id="rId6" Type="http://schemas.openxmlformats.org/officeDocument/2006/relationships/hyperlink" Target="https://doi.org/10.3390/diagnostics11081437" TargetMode="External"/><Relationship Id="rId5" Type="http://schemas.openxmlformats.org/officeDocument/2006/relationships/hyperlink" Target="https://doi.org/10.1016/b978-0-12-804490-2.00002-6" TargetMode="External"/><Relationship Id="rId4" Type="http://schemas.openxmlformats.org/officeDocument/2006/relationships/hyperlink" Target="https://www.simplypsychology.org/what-is-an-eeg.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jax.org/news-and-insights/2019/December/will-i-get-alzheimers" TargetMode="External"/><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simplypsychology.org/what-is-an-eeg.html"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THNPmhBl-8I" TargetMode="External"/><Relationship Id="rId1" Type="http://schemas.openxmlformats.org/officeDocument/2006/relationships/slideLayout" Target="../slideLayouts/slideLayout13.xml"/><Relationship Id="rId4" Type="http://schemas.openxmlformats.org/officeDocument/2006/relationships/hyperlink" Target="https://datascientest.com/en/wp-content/uploads/sites/9/2021/01/Machine-learning-def-.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a:xfrm>
            <a:off x="2447107" y="1846217"/>
            <a:ext cx="9509365" cy="2595153"/>
          </a:xfrm>
        </p:spPr>
        <p:txBody>
          <a:bodyPr>
            <a:normAutofit/>
          </a:bodyPr>
          <a:lstStyle/>
          <a:p>
            <a:r>
              <a:rPr lang="en-US" sz="4000" dirty="0"/>
              <a:t>Alzheimer’s &amp; </a:t>
            </a:r>
            <a:br>
              <a:rPr lang="en-US" sz="4000" dirty="0"/>
            </a:br>
            <a:r>
              <a:rPr lang="en-US" sz="4000" dirty="0"/>
              <a:t>Frontotemporal Dementia (FTD)</a:t>
            </a:r>
            <a:br>
              <a:rPr lang="en-US" sz="4000" dirty="0"/>
            </a:br>
            <a:r>
              <a:rPr lang="en-US" sz="4000" dirty="0"/>
              <a:t>Classification from EEG Data</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a:xfrm>
            <a:off x="2447108" y="4441369"/>
            <a:ext cx="8906692" cy="975757"/>
          </a:xfrm>
        </p:spPr>
        <p:txBody>
          <a:bodyPr>
            <a:normAutofit lnSpcReduction="10000"/>
          </a:bodyPr>
          <a:lstStyle/>
          <a:p>
            <a:r>
              <a:rPr lang="en-US" b="1" dirty="0"/>
              <a:t>Sandia National Laboratories</a:t>
            </a:r>
          </a:p>
          <a:p>
            <a:r>
              <a:rPr lang="en-US" dirty="0"/>
              <a:t>Brian Keith (bkeith9@gatech.edu)</a:t>
            </a:r>
          </a:p>
          <a:p>
            <a:r>
              <a:rPr lang="en-US" dirty="0"/>
              <a:t>2024-02-22</a:t>
            </a:r>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4C003-F9CF-10FD-A16D-3DEF336AE6A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30208D7-F63E-1D08-B682-3236248EE0F3}"/>
              </a:ext>
            </a:extLst>
          </p:cNvPr>
          <p:cNvSpPr>
            <a:spLocks noGrp="1"/>
          </p:cNvSpPr>
          <p:nvPr>
            <p:ph type="title"/>
          </p:nvPr>
        </p:nvSpPr>
        <p:spPr/>
        <p:txBody>
          <a:bodyPr/>
          <a:lstStyle/>
          <a:p>
            <a:r>
              <a:rPr lang="en-US" dirty="0"/>
              <a:t>Plan – Overview</a:t>
            </a:r>
          </a:p>
        </p:txBody>
      </p:sp>
      <p:graphicFrame>
        <p:nvGraphicFramePr>
          <p:cNvPr id="2" name="Diagram 1">
            <a:extLst>
              <a:ext uri="{FF2B5EF4-FFF2-40B4-BE49-F238E27FC236}">
                <a16:creationId xmlns:a16="http://schemas.microsoft.com/office/drawing/2014/main" id="{40F42ED5-5F07-2809-700E-72D129F123D9}"/>
              </a:ext>
            </a:extLst>
          </p:cNvPr>
          <p:cNvGraphicFramePr/>
          <p:nvPr>
            <p:extLst>
              <p:ext uri="{D42A27DB-BD31-4B8C-83A1-F6EECF244321}">
                <p14:modId xmlns:p14="http://schemas.microsoft.com/office/powerpoint/2010/main" val="1168257278"/>
              </p:ext>
            </p:extLst>
          </p:nvPr>
        </p:nvGraphicFramePr>
        <p:xfrm>
          <a:off x="381000" y="1032586"/>
          <a:ext cx="11430000" cy="5237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4F011AF-3ED7-0030-CBF2-49DB91B8F553}"/>
              </a:ext>
            </a:extLst>
          </p:cNvPr>
          <p:cNvSpPr txBox="1"/>
          <p:nvPr/>
        </p:nvSpPr>
        <p:spPr>
          <a:xfrm>
            <a:off x="1204332" y="6093753"/>
            <a:ext cx="8831766" cy="600164"/>
          </a:xfrm>
          <a:prstGeom prst="rect">
            <a:avLst/>
          </a:prstGeom>
          <a:noFill/>
        </p:spPr>
        <p:txBody>
          <a:bodyPr wrap="squar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Please note</a:t>
            </a:r>
            <a:r>
              <a:rPr lang="en-US" sz="1100" dirty="0">
                <a:latin typeface="Roboto" panose="02000000000000000000" pitchFamily="2" charset="0"/>
                <a:ea typeface="Roboto" panose="02000000000000000000" pitchFamily="2" charset="0"/>
                <a:cs typeface="Roboto" panose="02000000000000000000" pitchFamily="2" charset="0"/>
              </a:rPr>
              <a:t>: This is only meant to generalize the overall process, the real process will likely be iterative and may involve additional steps. For example, different models may require different features and development of a particular model may have feature selection as part of the </a:t>
            </a:r>
            <a:r>
              <a:rPr lang="en-US" sz="1100" dirty="0" err="1">
                <a:latin typeface="Roboto" panose="02000000000000000000" pitchFamily="2" charset="0"/>
                <a:ea typeface="Roboto" panose="02000000000000000000" pitchFamily="2" charset="0"/>
                <a:cs typeface="Roboto" panose="02000000000000000000" pitchFamily="2" charset="0"/>
              </a:rPr>
              <a:t>hyperparameterization</a:t>
            </a:r>
            <a:r>
              <a:rPr lang="en-US" sz="1100" dirty="0">
                <a:latin typeface="Roboto" panose="02000000000000000000" pitchFamily="2" charset="0"/>
                <a:ea typeface="Roboto" panose="02000000000000000000" pitchFamily="2" charset="0"/>
                <a:cs typeface="Roboto" panose="02000000000000000000" pitchFamily="2" charset="0"/>
              </a:rPr>
              <a:t> process</a:t>
            </a:r>
          </a:p>
        </p:txBody>
      </p:sp>
    </p:spTree>
    <p:extLst>
      <p:ext uri="{BB962C8B-B14F-4D97-AF65-F5344CB8AC3E}">
        <p14:creationId xmlns:p14="http://schemas.microsoft.com/office/powerpoint/2010/main" val="2075080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4386F-60C1-EDB8-11F9-A0A637C9F6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2BC30-F5A5-A77B-37CA-C55C3AD50050}"/>
              </a:ext>
            </a:extLst>
          </p:cNvPr>
          <p:cNvSpPr>
            <a:spLocks noGrp="1"/>
          </p:cNvSpPr>
          <p:nvPr>
            <p:ph type="title"/>
          </p:nvPr>
        </p:nvSpPr>
        <p:spPr>
          <a:xfrm>
            <a:off x="3150868" y="1595975"/>
            <a:ext cx="5629004" cy="2069619"/>
          </a:xfrm>
        </p:spPr>
        <p:txBody>
          <a:bodyPr>
            <a:normAutofit/>
          </a:bodyPr>
          <a:lstStyle/>
          <a:p>
            <a:pPr algn="ctr"/>
            <a:r>
              <a:rPr lang="en-US" dirty="0"/>
              <a:t>Progress to Date</a:t>
            </a:r>
          </a:p>
        </p:txBody>
      </p:sp>
      <p:sp>
        <p:nvSpPr>
          <p:cNvPr id="3" name="Text Placeholder 3">
            <a:extLst>
              <a:ext uri="{FF2B5EF4-FFF2-40B4-BE49-F238E27FC236}">
                <a16:creationId xmlns:a16="http://schemas.microsoft.com/office/drawing/2014/main" id="{DD35E9D1-63CD-5851-C08D-0D9512297E69}"/>
              </a:ext>
            </a:extLst>
          </p:cNvPr>
          <p:cNvSpPr txBox="1">
            <a:spLocks/>
          </p:cNvSpPr>
          <p:nvPr/>
        </p:nvSpPr>
        <p:spPr>
          <a:xfrm>
            <a:off x="3150868" y="3696690"/>
            <a:ext cx="5837621" cy="1169882"/>
          </a:xfrm>
          <a:prstGeom prst="rect">
            <a:avLst/>
          </a:prstGeom>
        </p:spPr>
        <p:txBody>
          <a:bodyPr>
            <a:noAutofit/>
          </a:bodyPr>
          <a:lst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0000"/>
              </a:lnSpc>
            </a:pPr>
            <a:r>
              <a:rPr lang="en-US" sz="1400" b="1" i="1" dirty="0">
                <a:latin typeface="Roboto" panose="02000000000000000000" pitchFamily="2" charset="0"/>
                <a:ea typeface="Roboto" panose="02000000000000000000" pitchFamily="2" charset="0"/>
                <a:cs typeface="Roboto" panose="02000000000000000000" pitchFamily="2" charset="0"/>
              </a:rPr>
              <a:t>What to Expect:</a:t>
            </a:r>
          </a:p>
          <a:p>
            <a:pPr>
              <a:lnSpc>
                <a:spcPct val="120000"/>
              </a:lnSpc>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An overview of the dataset that I’ll be using for the project, the data handling and preprocessing performed to prepare the data, and the feature extraction and modeling that has been performed thus far.</a:t>
            </a:r>
          </a:p>
        </p:txBody>
      </p:sp>
    </p:spTree>
    <p:extLst>
      <p:ext uri="{BB962C8B-B14F-4D97-AF65-F5344CB8AC3E}">
        <p14:creationId xmlns:p14="http://schemas.microsoft.com/office/powerpoint/2010/main" val="285795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22E60-BF8E-5FE0-9899-23B0F102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28673-0BD3-C3D0-7FB8-CDD567264236}"/>
              </a:ext>
            </a:extLst>
          </p:cNvPr>
          <p:cNvSpPr>
            <a:spLocks noGrp="1"/>
          </p:cNvSpPr>
          <p:nvPr>
            <p:ph type="title"/>
          </p:nvPr>
        </p:nvSpPr>
        <p:spPr>
          <a:xfrm>
            <a:off x="381001" y="518884"/>
            <a:ext cx="7176795" cy="569687"/>
          </a:xfrm>
        </p:spPr>
        <p:txBody>
          <a:bodyPr anchor="t"/>
          <a:lstStyle/>
          <a:p>
            <a:r>
              <a:rPr lang="en-US" dirty="0"/>
              <a:t>The Dataset – Overview</a:t>
            </a:r>
          </a:p>
        </p:txBody>
      </p:sp>
      <p:sp>
        <p:nvSpPr>
          <p:cNvPr id="4" name="Text Placeholder 3">
            <a:extLst>
              <a:ext uri="{FF2B5EF4-FFF2-40B4-BE49-F238E27FC236}">
                <a16:creationId xmlns:a16="http://schemas.microsoft.com/office/drawing/2014/main" id="{1BE2F14C-3F3E-9A9C-8C4C-A1A630A3A560}"/>
              </a:ext>
            </a:extLst>
          </p:cNvPr>
          <p:cNvSpPr>
            <a:spLocks noGrp="1"/>
          </p:cNvSpPr>
          <p:nvPr>
            <p:ph type="body" sz="half" idx="2"/>
          </p:nvPr>
        </p:nvSpPr>
        <p:spPr>
          <a:xfrm>
            <a:off x="381001" y="1088571"/>
            <a:ext cx="6710264" cy="5542384"/>
          </a:xfrm>
        </p:spPr>
        <p:txBody>
          <a:bodyPr>
            <a:noAutofit/>
          </a:bodyPr>
          <a:lstStyle/>
          <a:p>
            <a:pPr marL="285750" indent="-285750">
              <a:lnSpc>
                <a:spcPct val="120000"/>
              </a:lnSpc>
              <a:buFont typeface="Arial" panose="020B0604020202020204" pitchFamily="34" charset="0"/>
              <a:buChar char="•"/>
            </a:pPr>
            <a:r>
              <a:rPr lang="en-US" sz="1200" dirty="0"/>
              <a:t>After researching potential datasets, I settled on a dataset from Greek researchers who published the dataset under a Creative Common CC BY license (</a:t>
            </a:r>
            <a:r>
              <a:rPr lang="en-US" sz="1200" i="1" dirty="0" err="1"/>
              <a:t>Miltiadous</a:t>
            </a:r>
            <a:r>
              <a:rPr lang="en-US" sz="1200" i="1" dirty="0"/>
              <a:t> et al., 2023</a:t>
            </a:r>
            <a:r>
              <a:rPr lang="en-US" sz="1200" dirty="0"/>
              <a:t>).</a:t>
            </a:r>
          </a:p>
          <a:p>
            <a:pPr marL="742950" lvl="1" indent="-285750">
              <a:lnSpc>
                <a:spcPct val="120000"/>
              </a:lnSpc>
              <a:buFont typeface="Arial" panose="020B0604020202020204" pitchFamily="34" charset="0"/>
              <a:buChar char="•"/>
            </a:pPr>
            <a:r>
              <a:rPr lang="en-US" sz="1100" dirty="0"/>
              <a:t>The primary reason for my choice of this dataset was the researchers published the dataset with the goal of others using it for further research and therefore it was very well documented and some of the very domain specific preprocessing of the dataset had already been performed (more on that later).</a:t>
            </a:r>
          </a:p>
          <a:p>
            <a:pPr marL="285750" indent="-285750">
              <a:lnSpc>
                <a:spcPct val="120000"/>
              </a:lnSpc>
              <a:buFont typeface="Arial" panose="020B0604020202020204" pitchFamily="34" charset="0"/>
              <a:buChar char="•"/>
            </a:pPr>
            <a:r>
              <a:rPr lang="en-US" sz="1200" dirty="0"/>
              <a:t>The data set includes EEG data from 88 patients, 36 with Alzheimer’s Disease, 23 with Frontotemporal dementia, and 29 healthy control subjects.</a:t>
            </a:r>
          </a:p>
          <a:p>
            <a:pPr marL="285750" indent="-285750">
              <a:lnSpc>
                <a:spcPct val="120000"/>
              </a:lnSpc>
              <a:buFont typeface="Arial" panose="020B0604020202020204" pitchFamily="34" charset="0"/>
              <a:buChar char="•"/>
            </a:pPr>
            <a:r>
              <a:rPr lang="en-US" sz="1200" dirty="0"/>
              <a:t>The data was provided as a ZIP file by the researchers with the folder structure shown in the image to the right. The structure, for the purposes of my analysis consisted of three different datasets:</a:t>
            </a:r>
          </a:p>
          <a:p>
            <a:pPr marL="742950" lvl="1" indent="-285750">
              <a:lnSpc>
                <a:spcPct val="120000"/>
              </a:lnSpc>
              <a:buFont typeface="+mj-lt"/>
              <a:buAutoNum type="arabicPeriod"/>
            </a:pPr>
            <a:r>
              <a:rPr lang="en-US" sz="1100" dirty="0"/>
              <a:t>Information describing the patients, which was extracted from the </a:t>
            </a:r>
            <a:r>
              <a:rPr lang="en-US" sz="1100" i="1" dirty="0" err="1"/>
              <a:t>participants.tsv</a:t>
            </a:r>
            <a:r>
              <a:rPr lang="en-US" sz="1100" dirty="0"/>
              <a:t> file. This dataset provides a link between the dataset for a given participant and the classification of the patient, i.e., Alzheimer’s Disease, Frontotemporal dementia, or healthy control as well as supplementary information such as their gender.</a:t>
            </a:r>
          </a:p>
          <a:p>
            <a:pPr marL="742950" lvl="1" indent="-285750">
              <a:lnSpc>
                <a:spcPct val="120000"/>
              </a:lnSpc>
              <a:buFont typeface="+mj-lt"/>
              <a:buAutoNum type="arabicPeriod"/>
            </a:pPr>
            <a:r>
              <a:rPr lang="en-US" sz="1100" dirty="0"/>
              <a:t>The raw EEG data as </a:t>
            </a:r>
            <a:r>
              <a:rPr lang="en-US" sz="1100" i="1" dirty="0"/>
              <a:t>.set</a:t>
            </a:r>
            <a:r>
              <a:rPr lang="en-US" sz="1100" dirty="0"/>
              <a:t> files broken out by participant.</a:t>
            </a:r>
          </a:p>
          <a:p>
            <a:pPr marL="742950" lvl="1" indent="-285750">
              <a:lnSpc>
                <a:spcPct val="120000"/>
              </a:lnSpc>
              <a:buFont typeface="+mj-lt"/>
              <a:buAutoNum type="arabicPeriod"/>
            </a:pPr>
            <a:r>
              <a:rPr lang="en-US" sz="1100" dirty="0"/>
              <a:t>The EEG data with some domain specific pre-processing to remove artifacts in the EEG readings such as eye movement, also provided as </a:t>
            </a:r>
            <a:r>
              <a:rPr lang="en-US" sz="1100" i="1" dirty="0"/>
              <a:t>.set</a:t>
            </a:r>
            <a:r>
              <a:rPr lang="en-US" sz="1100" dirty="0"/>
              <a:t> files broken out by participant.</a:t>
            </a:r>
          </a:p>
          <a:p>
            <a:pPr marL="285750" indent="-285750">
              <a:lnSpc>
                <a:spcPct val="120000"/>
              </a:lnSpc>
              <a:buFont typeface="Arial" panose="020B0604020202020204" pitchFamily="34" charset="0"/>
              <a:buChar char="•"/>
            </a:pPr>
            <a:r>
              <a:rPr lang="en-US" sz="1200" dirty="0"/>
              <a:t>The two EEG datasets contained information from 19 different electrodes placed at various locations which were sampled at 500 Hz with a resolution of 10 </a:t>
            </a:r>
            <a:r>
              <a:rPr lang="en-US" sz="1200" dirty="0" err="1"/>
              <a:t>μV</a:t>
            </a:r>
            <a:r>
              <a:rPr lang="en-US" sz="1200" dirty="0"/>
              <a:t>/mm. Information related to the time in milliseconds for each sampled datapoint was also provided in the EEG data.</a:t>
            </a:r>
          </a:p>
        </p:txBody>
      </p:sp>
      <p:pic>
        <p:nvPicPr>
          <p:cNvPr id="10" name="Picture 9">
            <a:extLst>
              <a:ext uri="{FF2B5EF4-FFF2-40B4-BE49-F238E27FC236}">
                <a16:creationId xmlns:a16="http://schemas.microsoft.com/office/drawing/2014/main" id="{51DF90FF-F420-0839-1913-F81072D9C594}"/>
              </a:ext>
            </a:extLst>
          </p:cNvPr>
          <p:cNvPicPr>
            <a:picLocks noChangeAspect="1"/>
          </p:cNvPicPr>
          <p:nvPr/>
        </p:nvPicPr>
        <p:blipFill>
          <a:blip r:embed="rId2"/>
          <a:stretch>
            <a:fillRect/>
          </a:stretch>
        </p:blipFill>
        <p:spPr>
          <a:xfrm>
            <a:off x="7413790" y="1088571"/>
            <a:ext cx="4496736" cy="3666931"/>
          </a:xfrm>
          <a:prstGeom prst="rect">
            <a:avLst/>
          </a:prstGeom>
          <a:ln>
            <a:noFill/>
          </a:ln>
          <a:effectLst>
            <a:outerShdw blurRad="292100" dist="139700" dir="2700000" algn="tl" rotWithShape="0">
              <a:srgbClr val="333333">
                <a:alpha val="65000"/>
              </a:srgbClr>
            </a:outerShdw>
          </a:effectLst>
        </p:spPr>
      </p:pic>
      <p:sp>
        <p:nvSpPr>
          <p:cNvPr id="13" name="Text Placeholder 3">
            <a:extLst>
              <a:ext uri="{FF2B5EF4-FFF2-40B4-BE49-F238E27FC236}">
                <a16:creationId xmlns:a16="http://schemas.microsoft.com/office/drawing/2014/main" id="{5195B32F-8E0B-B93E-6723-D339725B376B}"/>
              </a:ext>
            </a:extLst>
          </p:cNvPr>
          <p:cNvSpPr txBox="1">
            <a:spLocks/>
          </p:cNvSpPr>
          <p:nvPr/>
        </p:nvSpPr>
        <p:spPr>
          <a:xfrm>
            <a:off x="7413791" y="4875367"/>
            <a:ext cx="4496736" cy="2849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2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lnSpc>
                <a:spcPct val="120000"/>
              </a:lnSpc>
            </a:pPr>
            <a:r>
              <a:rPr lang="en-US" sz="900" dirty="0"/>
              <a:t>The structure of the dataset following the BIDS format (</a:t>
            </a:r>
            <a:r>
              <a:rPr lang="en-US" sz="900" i="1" dirty="0" err="1"/>
              <a:t>Miltiadous</a:t>
            </a:r>
            <a:r>
              <a:rPr lang="en-US" sz="900" i="1" dirty="0"/>
              <a:t> et al., 2023</a:t>
            </a:r>
            <a:r>
              <a:rPr lang="en-US" sz="900" dirty="0"/>
              <a:t>).</a:t>
            </a:r>
          </a:p>
        </p:txBody>
      </p:sp>
    </p:spTree>
    <p:extLst>
      <p:ext uri="{BB962C8B-B14F-4D97-AF65-F5344CB8AC3E}">
        <p14:creationId xmlns:p14="http://schemas.microsoft.com/office/powerpoint/2010/main" val="743851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22E60-BF8E-5FE0-9899-23B0F102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28673-0BD3-C3D0-7FB8-CDD567264236}"/>
              </a:ext>
            </a:extLst>
          </p:cNvPr>
          <p:cNvSpPr>
            <a:spLocks noGrp="1"/>
          </p:cNvSpPr>
          <p:nvPr>
            <p:ph type="title"/>
          </p:nvPr>
        </p:nvSpPr>
        <p:spPr>
          <a:xfrm>
            <a:off x="381001" y="518884"/>
            <a:ext cx="7508282" cy="569687"/>
          </a:xfrm>
        </p:spPr>
        <p:txBody>
          <a:bodyPr anchor="t">
            <a:normAutofit/>
          </a:bodyPr>
          <a:lstStyle/>
          <a:p>
            <a:r>
              <a:rPr lang="en-US" dirty="0"/>
              <a:t>The Dataset – Loading &amp; Consolidation</a:t>
            </a:r>
          </a:p>
        </p:txBody>
      </p:sp>
      <p:sp>
        <p:nvSpPr>
          <p:cNvPr id="4" name="Text Placeholder 3">
            <a:extLst>
              <a:ext uri="{FF2B5EF4-FFF2-40B4-BE49-F238E27FC236}">
                <a16:creationId xmlns:a16="http://schemas.microsoft.com/office/drawing/2014/main" id="{1BE2F14C-3F3E-9A9C-8C4C-A1A630A3A560}"/>
              </a:ext>
            </a:extLst>
          </p:cNvPr>
          <p:cNvSpPr>
            <a:spLocks noGrp="1"/>
          </p:cNvSpPr>
          <p:nvPr>
            <p:ph type="body" sz="half" idx="2"/>
          </p:nvPr>
        </p:nvSpPr>
        <p:spPr>
          <a:xfrm>
            <a:off x="381001" y="1088571"/>
            <a:ext cx="7257660" cy="5542384"/>
          </a:xfrm>
        </p:spPr>
        <p:txBody>
          <a:bodyPr>
            <a:noAutofit/>
          </a:bodyPr>
          <a:lstStyle/>
          <a:p>
            <a:pPr marL="285750" indent="-285750">
              <a:lnSpc>
                <a:spcPct val="120000"/>
              </a:lnSpc>
              <a:buFont typeface="Arial" panose="020B0604020202020204" pitchFamily="34" charset="0"/>
              <a:buChar char="•"/>
            </a:pPr>
            <a:r>
              <a:rPr lang="en-US" sz="1400" dirty="0"/>
              <a:t>For this analysis, I chose to use Python. Therefore, before doing anything, I needed to load and transform the data out of the </a:t>
            </a:r>
            <a:r>
              <a:rPr lang="en-US" sz="1400" i="1" dirty="0"/>
              <a:t>.set</a:t>
            </a:r>
            <a:r>
              <a:rPr lang="en-US" sz="1400" dirty="0"/>
              <a:t> files and into a more Python friendly format such as pandas.</a:t>
            </a:r>
          </a:p>
          <a:p>
            <a:pPr marL="285750" indent="-285750">
              <a:lnSpc>
                <a:spcPct val="120000"/>
              </a:lnSpc>
              <a:buFont typeface="Arial" panose="020B0604020202020204" pitchFamily="34" charset="0"/>
              <a:buChar char="•"/>
            </a:pPr>
            <a:r>
              <a:rPr lang="en-US" sz="1400" dirty="0"/>
              <a:t>I will not go into the specifics of the methods used. However, essentially, I wrote some custom functions to scrape the directories for the files of interest, loaded the files with </a:t>
            </a:r>
            <a:r>
              <a:rPr lang="en-US" sz="1400" i="1" dirty="0" err="1"/>
              <a:t>scipy.io.loadmat</a:t>
            </a:r>
            <a:r>
              <a:rPr lang="en-US" sz="1400" i="1" dirty="0"/>
              <a:t>(),</a:t>
            </a:r>
            <a:r>
              <a:rPr lang="en-US" sz="1400" dirty="0"/>
              <a:t> then looked for specific keys within the files to extract the data into pandas then concatenated all the different files into one large 35M row </a:t>
            </a:r>
            <a:r>
              <a:rPr lang="en-US" sz="1400" dirty="0" err="1"/>
              <a:t>DataFrame</a:t>
            </a:r>
            <a:r>
              <a:rPr lang="en-US" sz="1400" dirty="0"/>
              <a:t>.</a:t>
            </a:r>
          </a:p>
          <a:p>
            <a:pPr marL="742950" lvl="1" indent="-285750">
              <a:lnSpc>
                <a:spcPct val="120000"/>
              </a:lnSpc>
              <a:buFont typeface="Arial" panose="020B0604020202020204" pitchFamily="34" charset="0"/>
              <a:buChar char="•"/>
            </a:pPr>
            <a:r>
              <a:rPr lang="en-US" sz="1200" dirty="0"/>
              <a:t>During the process, I also had to design a custom recursive </a:t>
            </a:r>
            <a:r>
              <a:rPr lang="en-US" sz="1200" dirty="0" err="1"/>
              <a:t>DataFrame</a:t>
            </a:r>
            <a:r>
              <a:rPr lang="en-US" sz="1200" dirty="0"/>
              <a:t> explosion algorithm due to the structure of the input </a:t>
            </a:r>
            <a:r>
              <a:rPr lang="en-US" sz="1200" i="1" dirty="0"/>
              <a:t>.set</a:t>
            </a:r>
            <a:r>
              <a:rPr lang="en-US" sz="1200" dirty="0"/>
              <a:t> files.</a:t>
            </a:r>
          </a:p>
          <a:p>
            <a:pPr marL="285750" indent="-285750">
              <a:lnSpc>
                <a:spcPct val="120000"/>
              </a:lnSpc>
              <a:buFont typeface="Arial" panose="020B0604020202020204" pitchFamily="34" charset="0"/>
              <a:buChar char="•"/>
            </a:pPr>
            <a:r>
              <a:rPr lang="en-US" sz="1400" dirty="0"/>
              <a:t>Once I had parsed the data into pandas, I performed some datatype correction and then exported the data to a </a:t>
            </a:r>
            <a:r>
              <a:rPr lang="en-US" sz="1400" i="1" dirty="0"/>
              <a:t>.</a:t>
            </a:r>
            <a:r>
              <a:rPr lang="en-US" sz="1400" i="1" dirty="0" err="1"/>
              <a:t>pkl</a:t>
            </a:r>
            <a:r>
              <a:rPr lang="en-US" sz="1400" dirty="0"/>
              <a:t> file for later processing. An example of the </a:t>
            </a:r>
            <a:r>
              <a:rPr lang="en-US" sz="1400" i="1" dirty="0"/>
              <a:t>.info() </a:t>
            </a:r>
            <a:r>
              <a:rPr lang="en-US" sz="1400" dirty="0"/>
              <a:t>for the raw EEG dataset can be seen in the picture to the right.</a:t>
            </a:r>
          </a:p>
          <a:p>
            <a:pPr marL="742950" lvl="1" indent="-285750">
              <a:lnSpc>
                <a:spcPct val="120000"/>
              </a:lnSpc>
              <a:buFont typeface="Arial" panose="020B0604020202020204" pitchFamily="34" charset="0"/>
              <a:buChar char="•"/>
            </a:pPr>
            <a:r>
              <a:rPr lang="en-US" sz="1200" dirty="0"/>
              <a:t>Column #’s 3 - 21 are the labels associated with the 19 sensors mentioned previously.</a:t>
            </a:r>
          </a:p>
          <a:p>
            <a:pPr marL="285750" indent="-285750">
              <a:lnSpc>
                <a:spcPct val="120000"/>
              </a:lnSpc>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C0699696-8877-E21B-468E-0BCD58C5B140}"/>
              </a:ext>
            </a:extLst>
          </p:cNvPr>
          <p:cNvPicPr>
            <a:picLocks noChangeAspect="1"/>
          </p:cNvPicPr>
          <p:nvPr/>
        </p:nvPicPr>
        <p:blipFill>
          <a:blip r:embed="rId2"/>
          <a:stretch>
            <a:fillRect/>
          </a:stretch>
        </p:blipFill>
        <p:spPr>
          <a:xfrm>
            <a:off x="7889283" y="1088571"/>
            <a:ext cx="3874409" cy="4518801"/>
          </a:xfrm>
          <a:prstGeom prst="rect">
            <a:avLst/>
          </a:prstGeom>
          <a:ln>
            <a:noFill/>
          </a:ln>
          <a:effectLst>
            <a:outerShdw blurRad="292100" dist="139700" dir="2700000" algn="tl" rotWithShape="0">
              <a:srgbClr val="333333">
                <a:alpha val="65000"/>
              </a:srgbClr>
            </a:outerShdw>
          </a:effectLst>
        </p:spPr>
      </p:pic>
      <p:sp>
        <p:nvSpPr>
          <p:cNvPr id="6" name="Text Placeholder 3">
            <a:extLst>
              <a:ext uri="{FF2B5EF4-FFF2-40B4-BE49-F238E27FC236}">
                <a16:creationId xmlns:a16="http://schemas.microsoft.com/office/drawing/2014/main" id="{DE106451-D4C6-BA97-00E6-2BF546FCA4AA}"/>
              </a:ext>
            </a:extLst>
          </p:cNvPr>
          <p:cNvSpPr txBox="1">
            <a:spLocks/>
          </p:cNvSpPr>
          <p:nvPr/>
        </p:nvSpPr>
        <p:spPr>
          <a:xfrm>
            <a:off x="7578119" y="5626938"/>
            <a:ext cx="4496736" cy="2849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2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lnSpc>
                <a:spcPct val="120000"/>
              </a:lnSpc>
            </a:pPr>
            <a:r>
              <a:rPr lang="en-US" sz="900" dirty="0"/>
              <a:t>Example of the .info() returned for the Raw EEG data after data consolidation.</a:t>
            </a:r>
          </a:p>
        </p:txBody>
      </p:sp>
    </p:spTree>
    <p:extLst>
      <p:ext uri="{BB962C8B-B14F-4D97-AF65-F5344CB8AC3E}">
        <p14:creationId xmlns:p14="http://schemas.microsoft.com/office/powerpoint/2010/main" val="169212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22E60-BF8E-5FE0-9899-23B0F102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28673-0BD3-C3D0-7FB8-CDD567264236}"/>
              </a:ext>
            </a:extLst>
          </p:cNvPr>
          <p:cNvSpPr>
            <a:spLocks noGrp="1"/>
          </p:cNvSpPr>
          <p:nvPr>
            <p:ph type="title"/>
          </p:nvPr>
        </p:nvSpPr>
        <p:spPr>
          <a:xfrm>
            <a:off x="381001" y="518884"/>
            <a:ext cx="7176795" cy="569687"/>
          </a:xfrm>
        </p:spPr>
        <p:txBody>
          <a:bodyPr anchor="t"/>
          <a:lstStyle/>
          <a:p>
            <a:r>
              <a:rPr lang="en-US" dirty="0"/>
              <a:t>The Dataset – Raw or Preprocessed?</a:t>
            </a:r>
          </a:p>
        </p:txBody>
      </p:sp>
      <p:sp>
        <p:nvSpPr>
          <p:cNvPr id="4" name="Text Placeholder 3">
            <a:extLst>
              <a:ext uri="{FF2B5EF4-FFF2-40B4-BE49-F238E27FC236}">
                <a16:creationId xmlns:a16="http://schemas.microsoft.com/office/drawing/2014/main" id="{1BE2F14C-3F3E-9A9C-8C4C-A1A630A3A560}"/>
              </a:ext>
            </a:extLst>
          </p:cNvPr>
          <p:cNvSpPr>
            <a:spLocks noGrp="1"/>
          </p:cNvSpPr>
          <p:nvPr>
            <p:ph type="body" sz="half" idx="2"/>
          </p:nvPr>
        </p:nvSpPr>
        <p:spPr>
          <a:xfrm>
            <a:off x="381001" y="1088571"/>
            <a:ext cx="6710264" cy="5542384"/>
          </a:xfrm>
        </p:spPr>
        <p:txBody>
          <a:bodyPr>
            <a:noAutofit/>
          </a:bodyPr>
          <a:lstStyle/>
          <a:p>
            <a:pPr marL="285750" indent="-285750">
              <a:lnSpc>
                <a:spcPct val="120000"/>
              </a:lnSpc>
              <a:buFont typeface="Arial" panose="020B0604020202020204" pitchFamily="34" charset="0"/>
              <a:buChar char="•"/>
            </a:pPr>
            <a:r>
              <a:rPr lang="en-US" sz="1400" dirty="0"/>
              <a:t>One nuance of the data provided by the researches was that I needed to decide which of the two datasets to use, the raw EEG data or the data that was preprocessed to correct a variety of data issues such as:</a:t>
            </a:r>
          </a:p>
          <a:p>
            <a:pPr marL="742950" lvl="1" indent="-285750">
              <a:lnSpc>
                <a:spcPct val="120000"/>
              </a:lnSpc>
              <a:buFont typeface="Arial" panose="020B0604020202020204" pitchFamily="34" charset="0"/>
              <a:buChar char="•"/>
            </a:pPr>
            <a:r>
              <a:rPr lang="en-US" sz="1200" dirty="0"/>
              <a:t>Re-referencing the electrodes based on two reference electrodes</a:t>
            </a:r>
          </a:p>
          <a:p>
            <a:pPr marL="742950" lvl="1" indent="-285750">
              <a:lnSpc>
                <a:spcPct val="120000"/>
              </a:lnSpc>
              <a:buFont typeface="Arial" panose="020B0604020202020204" pitchFamily="34" charset="0"/>
              <a:buChar char="•"/>
            </a:pPr>
            <a:r>
              <a:rPr lang="en-US" sz="1200" dirty="0"/>
              <a:t>Frequency range correction</a:t>
            </a:r>
          </a:p>
          <a:p>
            <a:pPr marL="742950" lvl="1" indent="-285750">
              <a:lnSpc>
                <a:spcPct val="120000"/>
              </a:lnSpc>
              <a:buFont typeface="Arial" panose="020B0604020202020204" pitchFamily="34" charset="0"/>
              <a:buChar char="•"/>
            </a:pPr>
            <a:r>
              <a:rPr lang="en-US" sz="1200" dirty="0"/>
              <a:t>Performing artifact rejection routines related to eye and jaw artifacts</a:t>
            </a:r>
          </a:p>
          <a:p>
            <a:pPr marL="285750" indent="-285750">
              <a:lnSpc>
                <a:spcPct val="120000"/>
              </a:lnSpc>
              <a:buFont typeface="Arial" panose="020B0604020202020204" pitchFamily="34" charset="0"/>
              <a:buChar char="•"/>
            </a:pPr>
            <a:r>
              <a:rPr lang="en-US" sz="1400" dirty="0"/>
              <a:t>While ideally, I would have liked to use the raw data from the EEG machine for my analysis, based on the research I have done related to the preprocessing performed by the researchers, I believe that some of the techniques needed to recreate the preprocessed data would outside of the scope of my capabilities due to domain specific technical knowledge required for some of the techniques.</a:t>
            </a:r>
          </a:p>
          <a:p>
            <a:pPr marL="285750" indent="-285750">
              <a:lnSpc>
                <a:spcPct val="120000"/>
              </a:lnSpc>
              <a:buFont typeface="Arial" panose="020B0604020202020204" pitchFamily="34" charset="0"/>
              <a:buChar char="•"/>
            </a:pPr>
            <a:r>
              <a:rPr lang="en-US" sz="1400" dirty="0"/>
              <a:t>For this reason, I have decided to use the preprocessed data for my analysis. This does simplify some of the data wrangling work required, however, in the spirit of the project from SNL, there is still significant signal processing work to extract the features from the EEG signals which I will be performing myself.</a:t>
            </a:r>
          </a:p>
        </p:txBody>
      </p:sp>
      <p:pic>
        <p:nvPicPr>
          <p:cNvPr id="10" name="Picture 9">
            <a:extLst>
              <a:ext uri="{FF2B5EF4-FFF2-40B4-BE49-F238E27FC236}">
                <a16:creationId xmlns:a16="http://schemas.microsoft.com/office/drawing/2014/main" id="{51DF90FF-F420-0839-1913-F81072D9C594}"/>
              </a:ext>
            </a:extLst>
          </p:cNvPr>
          <p:cNvPicPr>
            <a:picLocks noChangeAspect="1"/>
          </p:cNvPicPr>
          <p:nvPr/>
        </p:nvPicPr>
        <p:blipFill>
          <a:blip r:embed="rId2"/>
          <a:srcRect/>
          <a:stretch/>
        </p:blipFill>
        <p:spPr>
          <a:xfrm>
            <a:off x="7701826" y="966667"/>
            <a:ext cx="4222195" cy="4211507"/>
          </a:xfrm>
          <a:prstGeom prst="rect">
            <a:avLst/>
          </a:prstGeom>
          <a:ln>
            <a:noFill/>
          </a:ln>
          <a:effectLst>
            <a:outerShdw blurRad="292100" dist="139700" dir="2700000" algn="tl" rotWithShape="0">
              <a:srgbClr val="333333">
                <a:alpha val="65000"/>
              </a:srgbClr>
            </a:outerShdw>
          </a:effectLst>
        </p:spPr>
      </p:pic>
      <p:sp>
        <p:nvSpPr>
          <p:cNvPr id="13" name="Text Placeholder 3">
            <a:extLst>
              <a:ext uri="{FF2B5EF4-FFF2-40B4-BE49-F238E27FC236}">
                <a16:creationId xmlns:a16="http://schemas.microsoft.com/office/drawing/2014/main" id="{5195B32F-8E0B-B93E-6723-D339725B376B}"/>
              </a:ext>
            </a:extLst>
          </p:cNvPr>
          <p:cNvSpPr txBox="1">
            <a:spLocks/>
          </p:cNvSpPr>
          <p:nvPr/>
        </p:nvSpPr>
        <p:spPr>
          <a:xfrm>
            <a:off x="7701826" y="5304951"/>
            <a:ext cx="4222195" cy="4391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2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20000"/>
              </a:lnSpc>
            </a:pPr>
            <a:r>
              <a:rPr lang="en-US" sz="900" dirty="0"/>
              <a:t>A visualization of the Raw vs. Preprocessed data for Participant #1 across a few sample sensors. </a:t>
            </a:r>
          </a:p>
        </p:txBody>
      </p:sp>
    </p:spTree>
    <p:extLst>
      <p:ext uri="{BB962C8B-B14F-4D97-AF65-F5344CB8AC3E}">
        <p14:creationId xmlns:p14="http://schemas.microsoft.com/office/powerpoint/2010/main" val="2612640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22E60-BF8E-5FE0-9899-23B0F102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28673-0BD3-C3D0-7FB8-CDD567264236}"/>
              </a:ext>
            </a:extLst>
          </p:cNvPr>
          <p:cNvSpPr>
            <a:spLocks noGrp="1"/>
          </p:cNvSpPr>
          <p:nvPr>
            <p:ph type="title"/>
          </p:nvPr>
        </p:nvSpPr>
        <p:spPr>
          <a:xfrm>
            <a:off x="381001" y="518884"/>
            <a:ext cx="7176795" cy="569687"/>
          </a:xfrm>
        </p:spPr>
        <p:txBody>
          <a:bodyPr anchor="t">
            <a:normAutofit/>
          </a:bodyPr>
          <a:lstStyle/>
          <a:p>
            <a:r>
              <a:rPr lang="en-US" dirty="0"/>
              <a:t>Feature Extraction</a:t>
            </a:r>
          </a:p>
        </p:txBody>
      </p:sp>
      <p:sp>
        <p:nvSpPr>
          <p:cNvPr id="4" name="Text Placeholder 3">
            <a:extLst>
              <a:ext uri="{FF2B5EF4-FFF2-40B4-BE49-F238E27FC236}">
                <a16:creationId xmlns:a16="http://schemas.microsoft.com/office/drawing/2014/main" id="{1BE2F14C-3F3E-9A9C-8C4C-A1A630A3A560}"/>
              </a:ext>
            </a:extLst>
          </p:cNvPr>
          <p:cNvSpPr>
            <a:spLocks noGrp="1"/>
          </p:cNvSpPr>
          <p:nvPr>
            <p:ph type="body" sz="half" idx="2"/>
          </p:nvPr>
        </p:nvSpPr>
        <p:spPr>
          <a:xfrm>
            <a:off x="381001" y="1088571"/>
            <a:ext cx="6710264" cy="5692718"/>
          </a:xfrm>
        </p:spPr>
        <p:txBody>
          <a:bodyPr>
            <a:noAutofit/>
          </a:bodyPr>
          <a:lstStyle/>
          <a:p>
            <a:pPr marL="285750" indent="-285750">
              <a:lnSpc>
                <a:spcPct val="120000"/>
              </a:lnSpc>
              <a:buFont typeface="Arial" panose="020B0604020202020204" pitchFamily="34" charset="0"/>
              <a:buChar char="•"/>
            </a:pPr>
            <a:r>
              <a:rPr lang="en-US" sz="1400" dirty="0"/>
              <a:t>Before I could begin any modeling of the data, I needed to preformed signal decomposition for each of the participants as well as for each of the 19 sensors. </a:t>
            </a:r>
          </a:p>
          <a:p>
            <a:pPr marL="285750" indent="-285750">
              <a:lnSpc>
                <a:spcPct val="120000"/>
              </a:lnSpc>
              <a:buFont typeface="Arial" panose="020B0604020202020204" pitchFamily="34" charset="0"/>
              <a:buChar char="•"/>
            </a:pPr>
            <a:r>
              <a:rPr lang="en-US" sz="1400" dirty="0"/>
              <a:t>The idea of the signal decomposition is to take the signal data from the EEG and decompose the signal into the respective power spectral density (PSD) for the 5 different brain wave bands, Delta, Theta, Alpha, Beta, and Gamma. From the PSD, we can also calculate the Relative Band Power (RBP) of each band giving us a normalized metric between 0 and 1 for the contribution of a given PSD to the overall signal.</a:t>
            </a:r>
          </a:p>
          <a:p>
            <a:pPr marL="285750" indent="-285750">
              <a:lnSpc>
                <a:spcPct val="120000"/>
              </a:lnSpc>
              <a:buFont typeface="Arial" panose="020B0604020202020204" pitchFamily="34" charset="0"/>
              <a:buChar char="•"/>
            </a:pPr>
            <a:r>
              <a:rPr lang="en-US" sz="1400" dirty="0"/>
              <a:t>While this is an area where I need to perform further research and iteration, for now, I am using Welsh’s method (</a:t>
            </a:r>
            <a:r>
              <a:rPr lang="en-US" sz="1400" i="1" dirty="0"/>
              <a:t>Welsch, 1967</a:t>
            </a:r>
            <a:r>
              <a:rPr lang="en-US" sz="1400" dirty="0"/>
              <a:t>) to decompose the signal based on the frequencies shown on the “What are EEGs?” slide. One key point is that for the signal decomposition, I performed Welsh’s method over 4 second segments with a 50% overlap in the input signal. This choice is currently relatively arbitrary and is based on the method used by the researchers. I will be experimenting with tuning this in the future.</a:t>
            </a:r>
          </a:p>
          <a:p>
            <a:pPr marL="285750" indent="-285750">
              <a:lnSpc>
                <a:spcPct val="120000"/>
              </a:lnSpc>
              <a:buFont typeface="Arial" panose="020B0604020202020204" pitchFamily="34" charset="0"/>
              <a:buChar char="•"/>
            </a:pPr>
            <a:r>
              <a:rPr lang="en-US" sz="1400" dirty="0"/>
              <a:t>An example of this decomposition can be seen in the figure to the right for one participant and one sensor. This was applied to each of the sensors and participants giving me a total of 95 features (19 sensors x 5 bands) related to PSD and RBP, respectively (190 in total). </a:t>
            </a:r>
          </a:p>
        </p:txBody>
      </p:sp>
      <p:pic>
        <p:nvPicPr>
          <p:cNvPr id="10" name="Picture 9">
            <a:extLst>
              <a:ext uri="{FF2B5EF4-FFF2-40B4-BE49-F238E27FC236}">
                <a16:creationId xmlns:a16="http://schemas.microsoft.com/office/drawing/2014/main" id="{51DF90FF-F420-0839-1913-F81072D9C594}"/>
              </a:ext>
            </a:extLst>
          </p:cNvPr>
          <p:cNvPicPr>
            <a:picLocks noChangeAspect="1"/>
          </p:cNvPicPr>
          <p:nvPr/>
        </p:nvPicPr>
        <p:blipFill>
          <a:blip r:embed="rId2"/>
          <a:srcRect/>
          <a:stretch/>
        </p:blipFill>
        <p:spPr>
          <a:xfrm>
            <a:off x="7327473" y="787465"/>
            <a:ext cx="4695548" cy="4517486"/>
          </a:xfrm>
          <a:prstGeom prst="rect">
            <a:avLst/>
          </a:prstGeom>
          <a:ln>
            <a:noFill/>
          </a:ln>
          <a:effectLst>
            <a:outerShdw blurRad="292100" dist="139700" dir="2700000" algn="tl" rotWithShape="0">
              <a:srgbClr val="333333">
                <a:alpha val="65000"/>
              </a:srgbClr>
            </a:outerShdw>
          </a:effectLst>
        </p:spPr>
      </p:pic>
      <p:sp>
        <p:nvSpPr>
          <p:cNvPr id="13" name="Text Placeholder 3">
            <a:extLst>
              <a:ext uri="{FF2B5EF4-FFF2-40B4-BE49-F238E27FC236}">
                <a16:creationId xmlns:a16="http://schemas.microsoft.com/office/drawing/2014/main" id="{5195B32F-8E0B-B93E-6723-D339725B376B}"/>
              </a:ext>
            </a:extLst>
          </p:cNvPr>
          <p:cNvSpPr txBox="1">
            <a:spLocks/>
          </p:cNvSpPr>
          <p:nvPr/>
        </p:nvSpPr>
        <p:spPr>
          <a:xfrm>
            <a:off x="7867926" y="5424211"/>
            <a:ext cx="3614641" cy="4391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2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20000"/>
              </a:lnSpc>
            </a:pPr>
            <a:r>
              <a:rPr lang="en-US" sz="900" dirty="0"/>
              <a:t>A visualization of the decomposed EEG data using Welsh’s method.</a:t>
            </a:r>
          </a:p>
        </p:txBody>
      </p:sp>
    </p:spTree>
    <p:extLst>
      <p:ext uri="{BB962C8B-B14F-4D97-AF65-F5344CB8AC3E}">
        <p14:creationId xmlns:p14="http://schemas.microsoft.com/office/powerpoint/2010/main" val="54215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22E60-BF8E-5FE0-9899-23B0F102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28673-0BD3-C3D0-7FB8-CDD567264236}"/>
              </a:ext>
            </a:extLst>
          </p:cNvPr>
          <p:cNvSpPr>
            <a:spLocks noGrp="1"/>
          </p:cNvSpPr>
          <p:nvPr>
            <p:ph type="title"/>
          </p:nvPr>
        </p:nvSpPr>
        <p:spPr>
          <a:xfrm>
            <a:off x="381001" y="518884"/>
            <a:ext cx="7176795" cy="569687"/>
          </a:xfrm>
        </p:spPr>
        <p:txBody>
          <a:bodyPr anchor="t">
            <a:normAutofit/>
          </a:bodyPr>
          <a:lstStyle/>
          <a:p>
            <a:r>
              <a:rPr lang="en-US" dirty="0"/>
              <a:t>Modeling</a:t>
            </a:r>
          </a:p>
        </p:txBody>
      </p:sp>
      <p:sp>
        <p:nvSpPr>
          <p:cNvPr id="4" name="Text Placeholder 3">
            <a:extLst>
              <a:ext uri="{FF2B5EF4-FFF2-40B4-BE49-F238E27FC236}">
                <a16:creationId xmlns:a16="http://schemas.microsoft.com/office/drawing/2014/main" id="{1BE2F14C-3F3E-9A9C-8C4C-A1A630A3A560}"/>
              </a:ext>
            </a:extLst>
          </p:cNvPr>
          <p:cNvSpPr>
            <a:spLocks noGrp="1"/>
          </p:cNvSpPr>
          <p:nvPr>
            <p:ph type="body" sz="half" idx="2"/>
          </p:nvPr>
        </p:nvSpPr>
        <p:spPr>
          <a:xfrm>
            <a:off x="381001" y="1088571"/>
            <a:ext cx="6160948" cy="5542384"/>
          </a:xfrm>
        </p:spPr>
        <p:txBody>
          <a:bodyPr>
            <a:noAutofit/>
          </a:bodyPr>
          <a:lstStyle/>
          <a:p>
            <a:pPr marL="285750" indent="-285750">
              <a:lnSpc>
                <a:spcPct val="120000"/>
              </a:lnSpc>
              <a:buFont typeface="Arial" panose="020B0604020202020204" pitchFamily="34" charset="0"/>
              <a:buChar char="•"/>
            </a:pPr>
            <a:r>
              <a:rPr lang="en-US" sz="1400" dirty="0"/>
              <a:t>I am just beginning to experiment with the modeling process, so I won’t detail much information in this section. However, some of the initial tests I have done with non-</a:t>
            </a:r>
            <a:r>
              <a:rPr lang="en-US" sz="1400" dirty="0" err="1"/>
              <a:t>hyperparameterized</a:t>
            </a:r>
            <a:r>
              <a:rPr lang="en-US" sz="1400" dirty="0"/>
              <a:t> random forests have been promising with up to 90% overall accuracy.</a:t>
            </a:r>
          </a:p>
          <a:p>
            <a:pPr marL="285750" indent="-285750">
              <a:lnSpc>
                <a:spcPct val="120000"/>
              </a:lnSpc>
              <a:buFont typeface="Arial" panose="020B0604020202020204" pitchFamily="34" charset="0"/>
              <a:buChar char="•"/>
            </a:pPr>
            <a:r>
              <a:rPr lang="en-US" sz="1400" dirty="0"/>
              <a:t>There are multiple considerations I need to think through, even when it comes to things such as how to split the data. My current thinking is that I will likely need to split the data based on the participants, and not based on rows since I want the model to wholistically consider the EEG data for a given participant. Since the number of participants in each group is relatively small, I’ll likely need to employ cross validation techniques to ensure my model’s performance characteristics are reliable.</a:t>
            </a:r>
          </a:p>
          <a:p>
            <a:pPr marL="285750" indent="-285750">
              <a:lnSpc>
                <a:spcPct val="120000"/>
              </a:lnSpc>
              <a:buFont typeface="Arial" panose="020B0604020202020204" pitchFamily="34" charset="0"/>
              <a:buChar char="•"/>
            </a:pPr>
            <a:r>
              <a:rPr lang="en-US" sz="1400" dirty="0"/>
              <a:t>When it comes to modeling, I generally view the whole pipeline as part of the modeling process, so part of my plan is to not only test different classification models, but also to test different features, different methods of generating the features, different validation methods, etc. to arrive at the best possible model.</a:t>
            </a:r>
          </a:p>
          <a:p>
            <a:pPr marL="285750" indent="-285750">
              <a:lnSpc>
                <a:spcPct val="120000"/>
              </a:lnSpc>
              <a:buFont typeface="Arial" panose="020B0604020202020204" pitchFamily="34" charset="0"/>
              <a:buChar char="•"/>
            </a:pPr>
            <a:endParaRPr lang="en-US" sz="1400" dirty="0"/>
          </a:p>
        </p:txBody>
      </p:sp>
      <p:sp>
        <p:nvSpPr>
          <p:cNvPr id="5" name="Text Placeholder 3">
            <a:extLst>
              <a:ext uri="{FF2B5EF4-FFF2-40B4-BE49-F238E27FC236}">
                <a16:creationId xmlns:a16="http://schemas.microsoft.com/office/drawing/2014/main" id="{7F241DD3-9621-5C69-F61C-205E7F47D947}"/>
              </a:ext>
            </a:extLst>
          </p:cNvPr>
          <p:cNvSpPr txBox="1">
            <a:spLocks/>
          </p:cNvSpPr>
          <p:nvPr/>
        </p:nvSpPr>
        <p:spPr>
          <a:xfrm>
            <a:off x="7142398" y="4411829"/>
            <a:ext cx="4496736" cy="2849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2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lnSpc>
                <a:spcPct val="120000"/>
              </a:lnSpc>
            </a:pPr>
            <a:r>
              <a:rPr lang="en-US" sz="700" dirty="0">
                <a:solidFill>
                  <a:schemeClr val="bg1">
                    <a:lumMod val="85000"/>
                  </a:schemeClr>
                </a:solidFill>
                <a:hlinkClick r:id="rId2">
                  <a:extLst>
                    <a:ext uri="{A12FA001-AC4F-418D-AE19-62706E023703}">
                      <ahyp:hlinkClr xmlns:ahyp="http://schemas.microsoft.com/office/drawing/2018/hyperlinkcolor" val="tx"/>
                    </a:ext>
                  </a:extLst>
                </a:hlinkClick>
              </a:rPr>
              <a:t>https://scikit-learn.org/stable/_static/ml_map.png</a:t>
            </a:r>
            <a:endParaRPr lang="en-US" sz="700" dirty="0">
              <a:solidFill>
                <a:schemeClr val="bg1">
                  <a:lumMod val="85000"/>
                </a:schemeClr>
              </a:solidFill>
            </a:endParaRPr>
          </a:p>
        </p:txBody>
      </p:sp>
      <p:pic>
        <p:nvPicPr>
          <p:cNvPr id="7" name="Picture 6" descr="A diagram of a diagram&#10;&#10;Description automatically generated">
            <a:extLst>
              <a:ext uri="{FF2B5EF4-FFF2-40B4-BE49-F238E27FC236}">
                <a16:creationId xmlns:a16="http://schemas.microsoft.com/office/drawing/2014/main" id="{A9375A08-3400-47F2-E880-B7B2124DFEE6}"/>
              </a:ext>
            </a:extLst>
          </p:cNvPr>
          <p:cNvPicPr>
            <a:picLocks noChangeAspect="1"/>
          </p:cNvPicPr>
          <p:nvPr/>
        </p:nvPicPr>
        <p:blipFill>
          <a:blip r:embed="rId3"/>
          <a:stretch>
            <a:fillRect/>
          </a:stretch>
        </p:blipFill>
        <p:spPr>
          <a:xfrm>
            <a:off x="6719433" y="1088571"/>
            <a:ext cx="5152904" cy="32126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380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5B2F-C8DF-B163-5955-86CFDFC3B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FC4BB-2C2E-1034-A608-3065F158086D}"/>
              </a:ext>
            </a:extLst>
          </p:cNvPr>
          <p:cNvSpPr>
            <a:spLocks noGrp="1"/>
          </p:cNvSpPr>
          <p:nvPr>
            <p:ph type="title"/>
          </p:nvPr>
        </p:nvSpPr>
        <p:spPr>
          <a:xfrm>
            <a:off x="3150868" y="1595975"/>
            <a:ext cx="5629004" cy="2069619"/>
          </a:xfrm>
        </p:spPr>
        <p:txBody>
          <a:bodyPr>
            <a:normAutofit/>
          </a:bodyPr>
          <a:lstStyle/>
          <a:p>
            <a:pPr algn="ctr"/>
            <a:r>
              <a:rPr lang="en-US" dirty="0"/>
              <a:t>Remaining Work</a:t>
            </a:r>
          </a:p>
        </p:txBody>
      </p:sp>
      <p:sp>
        <p:nvSpPr>
          <p:cNvPr id="3" name="Text Placeholder 3">
            <a:extLst>
              <a:ext uri="{FF2B5EF4-FFF2-40B4-BE49-F238E27FC236}">
                <a16:creationId xmlns:a16="http://schemas.microsoft.com/office/drawing/2014/main" id="{41A5FAA3-B95E-6E0C-91FD-2FD87D57E1F6}"/>
              </a:ext>
            </a:extLst>
          </p:cNvPr>
          <p:cNvSpPr txBox="1">
            <a:spLocks/>
          </p:cNvSpPr>
          <p:nvPr/>
        </p:nvSpPr>
        <p:spPr>
          <a:xfrm>
            <a:off x="3150868" y="3696690"/>
            <a:ext cx="5837621" cy="1169882"/>
          </a:xfrm>
          <a:prstGeom prst="rect">
            <a:avLst/>
          </a:prstGeom>
        </p:spPr>
        <p:txBody>
          <a:bodyPr>
            <a:noAutofit/>
          </a:bodyPr>
          <a:lst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0000"/>
              </a:lnSpc>
            </a:pPr>
            <a:r>
              <a:rPr lang="en-US" sz="1400" b="1" i="1" dirty="0">
                <a:latin typeface="Roboto" panose="02000000000000000000" pitchFamily="2" charset="0"/>
                <a:ea typeface="Roboto" panose="02000000000000000000" pitchFamily="2" charset="0"/>
                <a:cs typeface="Roboto" panose="02000000000000000000" pitchFamily="2" charset="0"/>
              </a:rPr>
              <a:t>What to Expect:</a:t>
            </a:r>
          </a:p>
          <a:p>
            <a:pPr>
              <a:lnSpc>
                <a:spcPct val="120000"/>
              </a:lnSpc>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Summary of the work remaining for the rest of the semester.</a:t>
            </a:r>
          </a:p>
        </p:txBody>
      </p:sp>
    </p:spTree>
    <p:extLst>
      <p:ext uri="{BB962C8B-B14F-4D97-AF65-F5344CB8AC3E}">
        <p14:creationId xmlns:p14="http://schemas.microsoft.com/office/powerpoint/2010/main" val="99825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1D013-1235-0FF3-72CB-0D0FA94242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9C7E25-87B0-3BE7-AC33-9AA4AED9D9C7}"/>
              </a:ext>
            </a:extLst>
          </p:cNvPr>
          <p:cNvSpPr>
            <a:spLocks noGrp="1"/>
          </p:cNvSpPr>
          <p:nvPr>
            <p:ph idx="1"/>
          </p:nvPr>
        </p:nvSpPr>
        <p:spPr>
          <a:xfrm>
            <a:off x="381000" y="1215485"/>
            <a:ext cx="6160949" cy="4225650"/>
          </a:xfrm>
        </p:spPr>
        <p:txBody>
          <a:bodyPr>
            <a:normAutofit fontScale="92500" lnSpcReduction="10000"/>
          </a:bodyPr>
          <a:lstStyle/>
          <a:p>
            <a:pPr marL="0" indent="0">
              <a:buNone/>
            </a:pPr>
            <a:r>
              <a:rPr lang="en-US" sz="1400" dirty="0"/>
              <a:t>Having settled on my dataset, if after delving deeper into the modeling I don’t find a need for additional data, the bulk of the work remaining is in the modeling process. My plans for the remainder of the semester are to test a variety of different classification models, features, signal decomposition techniques, and cross validation methods. </a:t>
            </a:r>
          </a:p>
          <a:p>
            <a:pPr marL="0" indent="0">
              <a:buNone/>
            </a:pPr>
            <a:r>
              <a:rPr lang="en-US" sz="1400" dirty="0"/>
              <a:t>More specifically, some of the current thoughts are:</a:t>
            </a:r>
          </a:p>
          <a:p>
            <a:r>
              <a:rPr lang="en-US" sz="1400" dirty="0"/>
              <a:t>Features:</a:t>
            </a:r>
          </a:p>
          <a:p>
            <a:pPr lvl="1"/>
            <a:r>
              <a:rPr lang="en-US" sz="1300" dirty="0"/>
              <a:t>What is the best way to decompose the signal? Is the 4 second sampling interval with 50% overlap in the Welsch method the best, or did the researches choose it arbitrarily?</a:t>
            </a:r>
          </a:p>
          <a:p>
            <a:pPr lvl="1"/>
            <a:r>
              <a:rPr lang="en-US" sz="1300" dirty="0"/>
              <a:t>What are the best features to utilize? Does using all 190 features lead to a better model? Is only using RBP better since it’s a normalized metric? Are there some sensors, which would be in different areas of the brain, more predictive than others?</a:t>
            </a:r>
          </a:p>
          <a:p>
            <a:r>
              <a:rPr lang="en-US" sz="1400" dirty="0"/>
              <a:t>Models:</a:t>
            </a:r>
          </a:p>
          <a:p>
            <a:pPr lvl="1"/>
            <a:r>
              <a:rPr lang="en-US" sz="1300" dirty="0"/>
              <a:t>Which models should I try? There are obvious choices like Random Forests, SVM, KNN, and Logistic Regression, but could we get better results using neural networks, deep learning, or more advanced CART algorithms that utilize boosting/bagging?</a:t>
            </a:r>
          </a:p>
          <a:p>
            <a:pPr marL="0" indent="0">
              <a:buNone/>
            </a:pPr>
            <a:r>
              <a:rPr lang="en-US" sz="1400" dirty="0"/>
              <a:t>It truly is a long road ahead, but I believe that the end-product will be a reliable model that is able to accurately distinguish between the different diagnostic groups.</a:t>
            </a:r>
          </a:p>
          <a:p>
            <a:endParaRPr lang="en-US" sz="1400" dirty="0"/>
          </a:p>
        </p:txBody>
      </p:sp>
      <p:sp>
        <p:nvSpPr>
          <p:cNvPr id="3" name="Title 2">
            <a:extLst>
              <a:ext uri="{FF2B5EF4-FFF2-40B4-BE49-F238E27FC236}">
                <a16:creationId xmlns:a16="http://schemas.microsoft.com/office/drawing/2014/main" id="{6AA13AEF-A11A-B37A-343C-1C7363F3BA80}"/>
              </a:ext>
            </a:extLst>
          </p:cNvPr>
          <p:cNvSpPr>
            <a:spLocks noGrp="1"/>
          </p:cNvSpPr>
          <p:nvPr>
            <p:ph type="title"/>
          </p:nvPr>
        </p:nvSpPr>
        <p:spPr/>
        <p:txBody>
          <a:bodyPr/>
          <a:lstStyle/>
          <a:p>
            <a:r>
              <a:rPr lang="en-US" dirty="0"/>
              <a:t>Remaining Work Summary</a:t>
            </a:r>
          </a:p>
        </p:txBody>
      </p:sp>
      <p:pic>
        <p:nvPicPr>
          <p:cNvPr id="5" name="Picture 4" descr="A long straight road through a desert&#10;&#10;Description automatically generated">
            <a:extLst>
              <a:ext uri="{FF2B5EF4-FFF2-40B4-BE49-F238E27FC236}">
                <a16:creationId xmlns:a16="http://schemas.microsoft.com/office/drawing/2014/main" id="{B75FFDA8-4C8D-44D9-52CD-B0457BEE9234}"/>
              </a:ext>
            </a:extLst>
          </p:cNvPr>
          <p:cNvPicPr>
            <a:picLocks noChangeAspect="1"/>
          </p:cNvPicPr>
          <p:nvPr/>
        </p:nvPicPr>
        <p:blipFill>
          <a:blip r:embed="rId2"/>
          <a:stretch>
            <a:fillRect/>
          </a:stretch>
        </p:blipFill>
        <p:spPr>
          <a:xfrm>
            <a:off x="6811973" y="1035279"/>
            <a:ext cx="5116413" cy="3411608"/>
          </a:xfrm>
          <a:prstGeom prst="rect">
            <a:avLst/>
          </a:prstGeom>
          <a:ln>
            <a:noFill/>
          </a:ln>
          <a:effectLst>
            <a:outerShdw blurRad="292100" dist="139700" dir="2700000" algn="tl" rotWithShape="0">
              <a:srgbClr val="333333">
                <a:alpha val="65000"/>
              </a:srgbClr>
            </a:outerShdw>
          </a:effectLst>
        </p:spPr>
      </p:pic>
      <p:sp>
        <p:nvSpPr>
          <p:cNvPr id="6" name="Text Placeholder 3">
            <a:extLst>
              <a:ext uri="{FF2B5EF4-FFF2-40B4-BE49-F238E27FC236}">
                <a16:creationId xmlns:a16="http://schemas.microsoft.com/office/drawing/2014/main" id="{3339FAFF-0C05-4EF1-153B-D3FD972DD4BE}"/>
              </a:ext>
            </a:extLst>
          </p:cNvPr>
          <p:cNvSpPr txBox="1">
            <a:spLocks/>
          </p:cNvSpPr>
          <p:nvPr/>
        </p:nvSpPr>
        <p:spPr>
          <a:xfrm>
            <a:off x="6811972" y="4604836"/>
            <a:ext cx="5116413" cy="42405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2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lnSpc>
                <a:spcPct val="120000"/>
              </a:lnSpc>
            </a:pPr>
            <a:r>
              <a:rPr lang="en-US" sz="700" dirty="0">
                <a:solidFill>
                  <a:schemeClr val="bg1">
                    <a:lumMod val="85000"/>
                  </a:schemeClr>
                </a:solidFill>
                <a:hlinkClick r:id="rId3">
                  <a:extLst>
                    <a:ext uri="{A12FA001-AC4F-418D-AE19-62706E023703}">
                      <ahyp:hlinkClr xmlns:ahyp="http://schemas.microsoft.com/office/drawing/2018/hyperlinkcolor" val="tx"/>
                    </a:ext>
                  </a:extLst>
                </a:hlinkClick>
              </a:rPr>
              <a:t>https://upload.wikimedia.org/wikipedia/commons/thumb/7/74/The_Long_Road_Ahead.jpg/2560px-The_Long_Road_Ahead.jpg</a:t>
            </a:r>
            <a:endParaRPr lang="en-US" sz="700" dirty="0">
              <a:solidFill>
                <a:schemeClr val="bg1">
                  <a:lumMod val="85000"/>
                </a:schemeClr>
              </a:solidFill>
            </a:endParaRPr>
          </a:p>
        </p:txBody>
      </p:sp>
    </p:spTree>
    <p:extLst>
      <p:ext uri="{BB962C8B-B14F-4D97-AF65-F5344CB8AC3E}">
        <p14:creationId xmlns:p14="http://schemas.microsoft.com/office/powerpoint/2010/main" val="463465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5B2F-C8DF-B163-5955-86CFDFC3B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FC4BB-2C2E-1034-A608-3065F158086D}"/>
              </a:ext>
            </a:extLst>
          </p:cNvPr>
          <p:cNvSpPr>
            <a:spLocks noGrp="1"/>
          </p:cNvSpPr>
          <p:nvPr>
            <p:ph type="title"/>
          </p:nvPr>
        </p:nvSpPr>
        <p:spPr>
          <a:xfrm>
            <a:off x="3150868" y="1595975"/>
            <a:ext cx="5629004" cy="2069619"/>
          </a:xfrm>
        </p:spPr>
        <p:txBody>
          <a:bodyPr>
            <a:normAutofit/>
          </a:bodyPr>
          <a:lstStyle/>
          <a:p>
            <a:pPr algn="ctr"/>
            <a:r>
              <a:rPr lang="en-US" dirty="0"/>
              <a:t>Thank You!</a:t>
            </a:r>
          </a:p>
        </p:txBody>
      </p:sp>
    </p:spTree>
    <p:extLst>
      <p:ext uri="{BB962C8B-B14F-4D97-AF65-F5344CB8AC3E}">
        <p14:creationId xmlns:p14="http://schemas.microsoft.com/office/powerpoint/2010/main" val="282327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3150868" y="1595975"/>
            <a:ext cx="5629004" cy="2069619"/>
          </a:xfrm>
        </p:spPr>
        <p:txBody>
          <a:bodyPr>
            <a:normAutofit/>
          </a:bodyPr>
          <a:lstStyle/>
          <a:p>
            <a:pPr algn="ctr"/>
            <a:r>
              <a:rPr lang="en-US" dirty="0"/>
              <a:t>Project Background</a:t>
            </a:r>
          </a:p>
        </p:txBody>
      </p:sp>
      <p:sp>
        <p:nvSpPr>
          <p:cNvPr id="3" name="Text Placeholder 3">
            <a:extLst>
              <a:ext uri="{FF2B5EF4-FFF2-40B4-BE49-F238E27FC236}">
                <a16:creationId xmlns:a16="http://schemas.microsoft.com/office/drawing/2014/main" id="{A29893BF-74BC-762E-AB35-5BA5EA2386AE}"/>
              </a:ext>
            </a:extLst>
          </p:cNvPr>
          <p:cNvSpPr txBox="1">
            <a:spLocks/>
          </p:cNvSpPr>
          <p:nvPr/>
        </p:nvSpPr>
        <p:spPr>
          <a:xfrm>
            <a:off x="3150868" y="3696690"/>
            <a:ext cx="5837621" cy="1187544"/>
          </a:xfrm>
          <a:prstGeom prst="rect">
            <a:avLst/>
          </a:prstGeom>
        </p:spPr>
        <p:txBody>
          <a:bodyPr>
            <a:noAutofit/>
          </a:bodyPr>
          <a:lst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0000"/>
              </a:lnSpc>
            </a:pPr>
            <a:r>
              <a:rPr lang="en-US" sz="1400" b="1" i="1" dirty="0">
                <a:latin typeface="Roboto" panose="02000000000000000000" pitchFamily="2" charset="0"/>
                <a:ea typeface="Roboto" panose="02000000000000000000" pitchFamily="2" charset="0"/>
                <a:cs typeface="Roboto" panose="02000000000000000000" pitchFamily="2" charset="0"/>
              </a:rPr>
              <a:t>What to Expect:</a:t>
            </a:r>
          </a:p>
          <a:p>
            <a:pPr>
              <a:lnSpc>
                <a:spcPct val="120000"/>
              </a:lnSpc>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Information related to Sandia National Laboratories’ (SNL) project scope, my twist on their prompt, as well as the motivation for the specific problem chosen.</a:t>
            </a:r>
          </a:p>
        </p:txBody>
      </p:sp>
    </p:spTree>
    <p:extLst>
      <p:ext uri="{BB962C8B-B14F-4D97-AF65-F5344CB8AC3E}">
        <p14:creationId xmlns:p14="http://schemas.microsoft.com/office/powerpoint/2010/main" val="136525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8EBE5-5283-C26D-C80C-9B48FA9EC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4361A4-6939-3A8B-5FA2-05E864FF0311}"/>
              </a:ext>
            </a:extLst>
          </p:cNvPr>
          <p:cNvSpPr>
            <a:spLocks noGrp="1"/>
          </p:cNvSpPr>
          <p:nvPr>
            <p:ph type="title"/>
          </p:nvPr>
        </p:nvSpPr>
        <p:spPr>
          <a:xfrm>
            <a:off x="3150868" y="1595975"/>
            <a:ext cx="5629004" cy="2069619"/>
          </a:xfrm>
        </p:spPr>
        <p:txBody>
          <a:bodyPr>
            <a:normAutofit/>
          </a:bodyPr>
          <a:lstStyle/>
          <a:p>
            <a:pPr algn="ctr"/>
            <a:r>
              <a:rPr lang="en-US" dirty="0"/>
              <a:t>References</a:t>
            </a:r>
          </a:p>
        </p:txBody>
      </p:sp>
    </p:spTree>
    <p:extLst>
      <p:ext uri="{BB962C8B-B14F-4D97-AF65-F5344CB8AC3E}">
        <p14:creationId xmlns:p14="http://schemas.microsoft.com/office/powerpoint/2010/main" val="2750132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5A9CF-A159-3A48-2A09-714570B6903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D59C9B-B95D-F7B2-E5BD-62DE01BC5C1F}"/>
              </a:ext>
            </a:extLst>
          </p:cNvPr>
          <p:cNvSpPr>
            <a:spLocks noGrp="1"/>
          </p:cNvSpPr>
          <p:nvPr>
            <p:ph idx="1"/>
          </p:nvPr>
        </p:nvSpPr>
        <p:spPr>
          <a:xfrm>
            <a:off x="381000" y="1215484"/>
            <a:ext cx="11429999" cy="4793429"/>
          </a:xfrm>
        </p:spPr>
        <p:txBody>
          <a:bodyPr>
            <a:normAutofit/>
          </a:bodyPr>
          <a:lstStyle/>
          <a:p>
            <a:pPr marL="457200" indent="-457200">
              <a:buFont typeface="+mj-lt"/>
              <a:buAutoNum type="arabicPeriod"/>
            </a:pPr>
            <a:r>
              <a:rPr lang="en-US" sz="1100" dirty="0" err="1"/>
              <a:t>Ameneh</a:t>
            </a:r>
            <a:r>
              <a:rPr lang="en-US" sz="1100" dirty="0"/>
              <a:t> </a:t>
            </a:r>
            <a:r>
              <a:rPr lang="en-US" sz="1100" dirty="0" err="1"/>
              <a:t>Forouzandeh</a:t>
            </a:r>
            <a:r>
              <a:rPr lang="en-US" sz="1100" dirty="0"/>
              <a:t> </a:t>
            </a:r>
            <a:r>
              <a:rPr lang="en-US" sz="1100" dirty="0" err="1"/>
              <a:t>Shahraki</a:t>
            </a:r>
            <a:r>
              <a:rPr lang="en-US" sz="1100" dirty="0"/>
              <a:t>, Om Parkash Yadav, and </a:t>
            </a:r>
            <a:r>
              <a:rPr lang="en-US" sz="1100" dirty="0" err="1"/>
              <a:t>Haitao</a:t>
            </a:r>
            <a:r>
              <a:rPr lang="en-US" sz="1100" dirty="0"/>
              <a:t> Liao. A Review on Degradation Modelling and Its Engineering Applications [J]. Int J Performability Eng, 2017, 13(3): 299-314.</a:t>
            </a:r>
          </a:p>
          <a:p>
            <a:pPr marL="457200" indent="-457200">
              <a:buFont typeface="+mj-lt"/>
              <a:buAutoNum type="arabicPeriod"/>
            </a:pPr>
            <a:r>
              <a:rPr lang="en-US" sz="1100" dirty="0" err="1"/>
              <a:t>Babiloni</a:t>
            </a:r>
            <a:r>
              <a:rPr lang="en-US" sz="1100" dirty="0"/>
              <a:t> et. al. (2021). Measures of resting state EEG rhythms for clinical trials in Alzheimer’s disease: Recommendations of an expert panel. Alzheimer’s &amp; Dementia, 17(9), 1528–1553. </a:t>
            </a:r>
            <a:r>
              <a:rPr lang="en-US" sz="1100" dirty="0">
                <a:hlinkClick r:id="rId2"/>
              </a:rPr>
              <a:t>https://doi.org/10.1002/alz.12311</a:t>
            </a:r>
            <a:endParaRPr lang="en-US" sz="1100" dirty="0"/>
          </a:p>
          <a:p>
            <a:pPr marL="457200" indent="-457200">
              <a:buFont typeface="+mj-lt"/>
              <a:buAutoNum type="arabicPeriod"/>
            </a:pPr>
            <a:r>
              <a:rPr lang="en-US" sz="1100" dirty="0"/>
              <a:t>Steinmetz et. al. (2022). Estimation of the global prevalence of dementia in 2019 and forecasted prevalence in 2050: an analysis for the Global Burden of Disease Study 2019. The Lancet Public Health, 7(2), e105–e125. </a:t>
            </a:r>
            <a:r>
              <a:rPr lang="en-US" sz="1100" dirty="0">
                <a:hlinkClick r:id="rId3"/>
              </a:rPr>
              <a:t>https://doi.org/10.1016/s2468-2667(21)00249-8</a:t>
            </a:r>
            <a:endParaRPr lang="en-US" sz="1100" dirty="0"/>
          </a:p>
          <a:p>
            <a:pPr marL="457200" indent="-457200">
              <a:buFont typeface="+mj-lt"/>
              <a:buAutoNum type="arabicPeriod"/>
            </a:pPr>
            <a:r>
              <a:rPr lang="en-US" sz="1100" dirty="0"/>
              <a:t>Rasmussen, J., &amp; </a:t>
            </a:r>
            <a:r>
              <a:rPr lang="en-US" sz="1100" dirty="0" err="1"/>
              <a:t>Langerman</a:t>
            </a:r>
            <a:r>
              <a:rPr lang="en-US" sz="1100" dirty="0"/>
              <a:t>, H. (2019). Alzheimer’s Disease – Why We Need Early Diagnosis Degenerative Neurological and Neuromuscular Disease, Volume 9, 123–130. https://doi.org/10.2147/dnnd.s228939</a:t>
            </a:r>
          </a:p>
          <a:p>
            <a:pPr marL="457200" indent="-457200">
              <a:buFont typeface="+mj-lt"/>
              <a:buAutoNum type="arabicPeriod"/>
            </a:pPr>
            <a:r>
              <a:rPr lang="en-US" sz="1100" dirty="0"/>
              <a:t>A. </a:t>
            </a:r>
            <a:r>
              <a:rPr lang="en-US" sz="1100" dirty="0" err="1"/>
              <a:t>Miltiadous</a:t>
            </a:r>
            <a:r>
              <a:rPr lang="en-US" sz="1100" dirty="0"/>
              <a:t> et al. , "Machine Learning Algorithms for Epilepsy Detection Based on Published EEG Databases: A Systematic Review," in IEEE Access, vol. 11, pp. 564-594, 2023, </a:t>
            </a:r>
            <a:r>
              <a:rPr lang="en-US" sz="1100" dirty="0" err="1"/>
              <a:t>doi</a:t>
            </a:r>
            <a:r>
              <a:rPr lang="en-US" sz="1100" dirty="0"/>
              <a:t>: 10.1109/ACCESS.2022.3232563</a:t>
            </a:r>
          </a:p>
          <a:p>
            <a:pPr marL="457200" indent="-457200">
              <a:buFont typeface="+mj-lt"/>
              <a:buAutoNum type="arabicPeriod"/>
            </a:pPr>
            <a:r>
              <a:rPr lang="en-US" sz="1100" dirty="0"/>
              <a:t>Olivia Guy-Evans (2023, September 19). EEG Test (Electroencephalogram): Purpose, Procedure, And Risks. Simply Psychology. </a:t>
            </a:r>
            <a:r>
              <a:rPr lang="en-US" sz="1100" dirty="0">
                <a:hlinkClick r:id="rId4"/>
              </a:rPr>
              <a:t>https://www.simplypsychology.org/what-is-an-eeg.html</a:t>
            </a:r>
            <a:endParaRPr lang="en-US" sz="1100" dirty="0"/>
          </a:p>
          <a:p>
            <a:pPr marL="457200" indent="-457200">
              <a:buFont typeface="+mj-lt"/>
              <a:buAutoNum type="arabicPeriod"/>
            </a:pPr>
            <a:r>
              <a:rPr lang="en-US" sz="1100" dirty="0" err="1"/>
              <a:t>Abhang</a:t>
            </a:r>
            <a:r>
              <a:rPr lang="en-US" sz="1100" dirty="0"/>
              <a:t>, P. A., </a:t>
            </a:r>
            <a:r>
              <a:rPr lang="en-US" sz="1100" dirty="0" err="1"/>
              <a:t>Gawali</a:t>
            </a:r>
            <a:r>
              <a:rPr lang="en-US" sz="1100" dirty="0"/>
              <a:t>, B. W., &amp; Mehrotra, S. C. (2016). Technological basics of EEG recording and operation of apparatus. In Elsevier eBooks (pp. 19–50). </a:t>
            </a:r>
            <a:r>
              <a:rPr lang="en-US" sz="1100" dirty="0">
                <a:hlinkClick r:id="rId5"/>
              </a:rPr>
              <a:t>https://doi.org/10.1016/b978-0-12-804490-2.00002-6</a:t>
            </a:r>
            <a:endParaRPr lang="en-US" sz="1100" dirty="0"/>
          </a:p>
          <a:p>
            <a:pPr marL="457200" indent="-457200">
              <a:buFont typeface="+mj-lt"/>
              <a:buAutoNum type="arabicPeriod"/>
            </a:pPr>
            <a:r>
              <a:rPr lang="en-US" sz="1100" dirty="0" err="1"/>
              <a:t>Miltiadous</a:t>
            </a:r>
            <a:r>
              <a:rPr lang="en-US" sz="1100" dirty="0"/>
              <a:t>, A., </a:t>
            </a:r>
            <a:r>
              <a:rPr lang="en-US" sz="1100" dirty="0" err="1"/>
              <a:t>Tzimourta</a:t>
            </a:r>
            <a:r>
              <a:rPr lang="en-US" sz="1100" dirty="0"/>
              <a:t>, K. D., </a:t>
            </a:r>
            <a:r>
              <a:rPr lang="el-GR" sz="1100" dirty="0"/>
              <a:t>Γιαννακέας, Ν., </a:t>
            </a:r>
            <a:r>
              <a:rPr lang="en-US" sz="1100" dirty="0" err="1"/>
              <a:t>Tsipouras</a:t>
            </a:r>
            <a:r>
              <a:rPr lang="en-US" sz="1100" dirty="0"/>
              <a:t>, M. G., </a:t>
            </a:r>
            <a:r>
              <a:rPr lang="en-US" sz="1100" dirty="0" err="1"/>
              <a:t>Afrantou</a:t>
            </a:r>
            <a:r>
              <a:rPr lang="en-US" sz="1100" dirty="0"/>
              <a:t>, T., Ioannidis, P., &amp; </a:t>
            </a:r>
            <a:r>
              <a:rPr lang="en-US" sz="1100" dirty="0" err="1"/>
              <a:t>Tzallas</a:t>
            </a:r>
            <a:r>
              <a:rPr lang="en-US" sz="1100" dirty="0"/>
              <a:t>, A. T. (2021). Alzheimer’s Disease and frontotemporal Dementia: A robust classification method of EEG signals and a comparison of validation methods. Diagnostics, 11(8), 1437. </a:t>
            </a:r>
            <a:r>
              <a:rPr lang="en-US" sz="1100" dirty="0">
                <a:hlinkClick r:id="rId6"/>
              </a:rPr>
              <a:t>https://doi.org/10.3390/diagnostics11081437</a:t>
            </a:r>
            <a:endParaRPr lang="en-US" sz="1100" dirty="0"/>
          </a:p>
          <a:p>
            <a:pPr marL="457200" indent="-457200">
              <a:buFont typeface="+mj-lt"/>
              <a:buAutoNum type="arabicPeriod"/>
            </a:pPr>
            <a:r>
              <a:rPr lang="en-US" sz="1100" dirty="0"/>
              <a:t>Andreas </a:t>
            </a:r>
            <a:r>
              <a:rPr lang="en-US" sz="1100" dirty="0" err="1"/>
              <a:t>Miltiadous</a:t>
            </a:r>
            <a:r>
              <a:rPr lang="en-US" sz="1100" dirty="0"/>
              <a:t> and Katerina D. </a:t>
            </a:r>
            <a:r>
              <a:rPr lang="en-US" sz="1100" dirty="0" err="1"/>
              <a:t>Tzimourta</a:t>
            </a:r>
            <a:r>
              <a:rPr lang="en-US" sz="1100" dirty="0"/>
              <a:t> and Theodora </a:t>
            </a:r>
            <a:r>
              <a:rPr lang="en-US" sz="1100" dirty="0" err="1"/>
              <a:t>Afrantou</a:t>
            </a:r>
            <a:r>
              <a:rPr lang="en-US" sz="1100" dirty="0"/>
              <a:t> and Panagiotis Ioannidis and Nikolaos </a:t>
            </a:r>
            <a:r>
              <a:rPr lang="en-US" sz="1100" dirty="0" err="1"/>
              <a:t>Grigoriadis</a:t>
            </a:r>
            <a:r>
              <a:rPr lang="en-US" sz="1100" dirty="0"/>
              <a:t> and Dimitrios G. </a:t>
            </a:r>
            <a:r>
              <a:rPr lang="en-US" sz="1100" dirty="0" err="1"/>
              <a:t>Tsalikakis</a:t>
            </a:r>
            <a:r>
              <a:rPr lang="en-US" sz="1100" dirty="0"/>
              <a:t> and </a:t>
            </a:r>
            <a:r>
              <a:rPr lang="en-US" sz="1100" dirty="0" err="1"/>
              <a:t>Pantelis</a:t>
            </a:r>
            <a:r>
              <a:rPr lang="en-US" sz="1100" dirty="0"/>
              <a:t> </a:t>
            </a:r>
            <a:r>
              <a:rPr lang="en-US" sz="1100" dirty="0" err="1"/>
              <a:t>Angelidis</a:t>
            </a:r>
            <a:r>
              <a:rPr lang="en-US" sz="1100" dirty="0"/>
              <a:t> and Markos G. </a:t>
            </a:r>
            <a:r>
              <a:rPr lang="en-US" sz="1100" dirty="0" err="1"/>
              <a:t>Tsipouras</a:t>
            </a:r>
            <a:r>
              <a:rPr lang="en-US" sz="1100" dirty="0"/>
              <a:t> and </a:t>
            </a:r>
            <a:r>
              <a:rPr lang="en-US" sz="1100" dirty="0" err="1"/>
              <a:t>Evripidis</a:t>
            </a:r>
            <a:r>
              <a:rPr lang="en-US" sz="1100" dirty="0"/>
              <a:t> </a:t>
            </a:r>
            <a:r>
              <a:rPr lang="en-US" sz="1100" dirty="0" err="1"/>
              <a:t>Glavas</a:t>
            </a:r>
            <a:r>
              <a:rPr lang="en-US" sz="1100" dirty="0"/>
              <a:t> and Nikolaos </a:t>
            </a:r>
            <a:r>
              <a:rPr lang="en-US" sz="1100" dirty="0" err="1"/>
              <a:t>Giannakeas</a:t>
            </a:r>
            <a:r>
              <a:rPr lang="en-US" sz="1100" dirty="0"/>
              <a:t> and Alexandros T. </a:t>
            </a:r>
            <a:r>
              <a:rPr lang="en-US" sz="1100" dirty="0" err="1"/>
              <a:t>Tzallas</a:t>
            </a:r>
            <a:r>
              <a:rPr lang="en-US" sz="1100" dirty="0"/>
              <a:t> (2023). A dataset of EEG recordings from: Alzheimer's disease, Frontotemporal dementia and Healthy subjects. </a:t>
            </a:r>
            <a:r>
              <a:rPr lang="en-US" sz="1100" dirty="0" err="1"/>
              <a:t>OpenNeuro</a:t>
            </a:r>
            <a:r>
              <a:rPr lang="en-US" sz="1100" dirty="0"/>
              <a:t>. [Dataset] </a:t>
            </a:r>
            <a:r>
              <a:rPr lang="en-US" sz="1100" dirty="0" err="1"/>
              <a:t>doi</a:t>
            </a:r>
            <a:r>
              <a:rPr lang="en-US" sz="1100" dirty="0"/>
              <a:t>: doi:10.18112/openneuro.ds004504.v1.0.6</a:t>
            </a:r>
          </a:p>
          <a:p>
            <a:pPr marL="457200" indent="-457200">
              <a:buFont typeface="+mj-lt"/>
              <a:buAutoNum type="arabicPeriod"/>
            </a:pPr>
            <a:r>
              <a:rPr lang="en-US" sz="1100" dirty="0"/>
              <a:t>P. Welch, “The use of the fast Fourier transform for the estimation of power spectra: A method based on time averaging over short, modified periodograms”, IEEE Trans. Audio </a:t>
            </a:r>
            <a:r>
              <a:rPr lang="en-US" sz="1100" dirty="0" err="1"/>
              <a:t>Electroacoust</a:t>
            </a:r>
            <a:r>
              <a:rPr lang="en-US" sz="1100" dirty="0"/>
              <a:t>. vol. 15, pp. 70-73, 1967.</a:t>
            </a:r>
          </a:p>
        </p:txBody>
      </p:sp>
      <p:sp>
        <p:nvSpPr>
          <p:cNvPr id="3" name="Title 2">
            <a:extLst>
              <a:ext uri="{FF2B5EF4-FFF2-40B4-BE49-F238E27FC236}">
                <a16:creationId xmlns:a16="http://schemas.microsoft.com/office/drawing/2014/main" id="{F1D7E89E-D120-3B2A-B034-3051BAA288D6}"/>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27603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518884"/>
            <a:ext cx="7176795" cy="569687"/>
          </a:xfrm>
        </p:spPr>
        <p:txBody>
          <a:bodyPr anchor="t"/>
          <a:lstStyle/>
          <a:p>
            <a:r>
              <a:rPr lang="en-US" dirty="0"/>
              <a:t>Project Scope and Core Ideas</a:t>
            </a:r>
          </a:p>
        </p:txBody>
      </p:sp>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1088571"/>
            <a:ext cx="7108370" cy="5542384"/>
          </a:xfrm>
        </p:spPr>
        <p:txBody>
          <a:bodyPr>
            <a:noAutofit/>
          </a:bodyPr>
          <a:lstStyle/>
          <a:p>
            <a:pPr>
              <a:lnSpc>
                <a:spcPct val="120000"/>
              </a:lnSpc>
            </a:pPr>
            <a:r>
              <a:rPr lang="en-US" sz="1400" dirty="0"/>
              <a:t>The Sandia National Laboratories’ (SNL) project prompt revolved around using machine learning models to detect degradation in hardware components as they aged. The motivation for this is that physically testing components is time consuming and expensive. </a:t>
            </a:r>
          </a:p>
          <a:p>
            <a:pPr>
              <a:lnSpc>
                <a:spcPct val="120000"/>
              </a:lnSpc>
            </a:pPr>
            <a:r>
              <a:rPr lang="en-US" sz="1400" dirty="0"/>
              <a:t>This idea makes for a very interesting project and has numerous real-world use cases as well as approaches</a:t>
            </a:r>
            <a:r>
              <a:rPr lang="en-US" sz="1400" baseline="30000" dirty="0"/>
              <a:t> </a:t>
            </a:r>
            <a:r>
              <a:rPr lang="en-US" sz="1400" dirty="0"/>
              <a:t>(</a:t>
            </a:r>
            <a:r>
              <a:rPr lang="en-US" sz="1400" i="1" dirty="0" err="1"/>
              <a:t>Shahraki</a:t>
            </a:r>
            <a:r>
              <a:rPr lang="en-US" sz="1400" i="1" dirty="0"/>
              <a:t> et al., 2017</a:t>
            </a:r>
            <a:r>
              <a:rPr lang="en-US" sz="1400" dirty="0"/>
              <a:t>). While in SNL’s introduction mostly focused hardware components, like machine bearings, the core concept of the project is to highlight how signals change over time and how we can use models to detect those changes.</a:t>
            </a:r>
          </a:p>
          <a:p>
            <a:pPr>
              <a:lnSpc>
                <a:spcPct val="120000"/>
              </a:lnSpc>
            </a:pPr>
            <a:r>
              <a:rPr lang="en-US" sz="1400" dirty="0"/>
              <a:t>Part of the reason I chose this project is that I have a background in exactly this concept. During my time with my previous employer, ANDRITZ, I worked on part of a team whose job was to do remote monitoring of KCF sensors installed on Pulp and Paper manufacturing equipment. This provided insight into the importance of models to detect issues before they occur, because not only does it reduce workloads for the on-site maintenance staff, but it can also allow for maintenance to be scheduled during planned downtime which translates cost-savings in a production environment.</a:t>
            </a:r>
          </a:p>
        </p:txBody>
      </p:sp>
      <p:pic>
        <p:nvPicPr>
          <p:cNvPr id="8" name="Picture 7">
            <a:extLst>
              <a:ext uri="{FF2B5EF4-FFF2-40B4-BE49-F238E27FC236}">
                <a16:creationId xmlns:a16="http://schemas.microsoft.com/office/drawing/2014/main" id="{78220B41-2A0D-F6F6-704E-4116F1D080DE}"/>
              </a:ext>
            </a:extLst>
          </p:cNvPr>
          <p:cNvPicPr>
            <a:picLocks noChangeAspect="1"/>
          </p:cNvPicPr>
          <p:nvPr/>
        </p:nvPicPr>
        <p:blipFill>
          <a:blip r:embed="rId2"/>
          <a:stretch>
            <a:fillRect/>
          </a:stretch>
        </p:blipFill>
        <p:spPr>
          <a:xfrm>
            <a:off x="7800777" y="3756439"/>
            <a:ext cx="3723706" cy="1489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0E42A2C-10D3-3016-D70D-EE0DF1A2D85C}"/>
              </a:ext>
            </a:extLst>
          </p:cNvPr>
          <p:cNvPicPr>
            <a:picLocks noChangeAspect="1"/>
          </p:cNvPicPr>
          <p:nvPr/>
        </p:nvPicPr>
        <p:blipFill>
          <a:blip r:embed="rId3"/>
          <a:stretch>
            <a:fillRect/>
          </a:stretch>
        </p:blipFill>
        <p:spPr>
          <a:xfrm>
            <a:off x="8358186" y="146763"/>
            <a:ext cx="2494489" cy="2494489"/>
          </a:xfrm>
          <a:prstGeom prst="rect">
            <a:avLst/>
          </a:prstGeom>
          <a:ln>
            <a:noFill/>
          </a:ln>
          <a:effectLst>
            <a:outerShdw blurRad="292100" dist="139700" dir="2700000" algn="tl" rotWithShape="0">
              <a:srgbClr val="333333">
                <a:alpha val="65000"/>
              </a:srgbClr>
            </a:outerShdw>
          </a:effectLst>
        </p:spPr>
      </p:pic>
      <p:grpSp>
        <p:nvGrpSpPr>
          <p:cNvPr id="18" name="Group 17">
            <a:extLst>
              <a:ext uri="{FF2B5EF4-FFF2-40B4-BE49-F238E27FC236}">
                <a16:creationId xmlns:a16="http://schemas.microsoft.com/office/drawing/2014/main" id="{E2822C61-E15C-84F3-91F0-2AD396E0D970}"/>
              </a:ext>
            </a:extLst>
          </p:cNvPr>
          <p:cNvGrpSpPr/>
          <p:nvPr/>
        </p:nvGrpSpPr>
        <p:grpSpPr>
          <a:xfrm>
            <a:off x="9134273" y="2641251"/>
            <a:ext cx="995266" cy="985247"/>
            <a:chOff x="4971563" y="2052735"/>
            <a:chExt cx="1286168" cy="1216396"/>
          </a:xfrm>
        </p:grpSpPr>
        <p:cxnSp>
          <p:nvCxnSpPr>
            <p:cNvPr id="15" name="Straight Connector 14">
              <a:extLst>
                <a:ext uri="{FF2B5EF4-FFF2-40B4-BE49-F238E27FC236}">
                  <a16:creationId xmlns:a16="http://schemas.microsoft.com/office/drawing/2014/main" id="{CE439140-D29E-ABFA-330D-7BA00A2C8ECE}"/>
                </a:ext>
              </a:extLst>
            </p:cNvPr>
            <p:cNvCxnSpPr>
              <a:cxnSpLocks/>
            </p:cNvCxnSpPr>
            <p:nvPr/>
          </p:nvCxnSpPr>
          <p:spPr>
            <a:xfrm flipH="1">
              <a:off x="4971563" y="2052735"/>
              <a:ext cx="1217743" cy="1216396"/>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BF4130-ACDB-D3B3-0465-E093D8C960B6}"/>
                </a:ext>
              </a:extLst>
            </p:cNvPr>
            <p:cNvCxnSpPr/>
            <p:nvPr/>
          </p:nvCxnSpPr>
          <p:spPr>
            <a:xfrm>
              <a:off x="5050971" y="2052735"/>
              <a:ext cx="1206760" cy="1214063"/>
            </a:xfrm>
            <a:prstGeom prst="line">
              <a:avLst/>
            </a:prstGeom>
            <a:ln w="127000">
              <a:solidFill>
                <a:srgbClr val="00ADE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4052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BAB04-49BE-4060-8C64-730BDF709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7D774-2866-E4F4-11F1-B90FC13B5B98}"/>
              </a:ext>
            </a:extLst>
          </p:cNvPr>
          <p:cNvSpPr>
            <a:spLocks noGrp="1"/>
          </p:cNvSpPr>
          <p:nvPr>
            <p:ph type="title"/>
          </p:nvPr>
        </p:nvSpPr>
        <p:spPr>
          <a:xfrm>
            <a:off x="381001" y="518884"/>
            <a:ext cx="7176795" cy="569687"/>
          </a:xfrm>
        </p:spPr>
        <p:txBody>
          <a:bodyPr anchor="t"/>
          <a:lstStyle/>
          <a:p>
            <a:r>
              <a:rPr lang="en-US" dirty="0"/>
              <a:t>My Idea</a:t>
            </a:r>
          </a:p>
        </p:txBody>
      </p:sp>
      <p:sp>
        <p:nvSpPr>
          <p:cNvPr id="4" name="Text Placeholder 3">
            <a:extLst>
              <a:ext uri="{FF2B5EF4-FFF2-40B4-BE49-F238E27FC236}">
                <a16:creationId xmlns:a16="http://schemas.microsoft.com/office/drawing/2014/main" id="{C75CB10A-68D6-5574-BA70-78A60F75F704}"/>
              </a:ext>
            </a:extLst>
          </p:cNvPr>
          <p:cNvSpPr>
            <a:spLocks noGrp="1"/>
          </p:cNvSpPr>
          <p:nvPr>
            <p:ph type="body" sz="half" idx="2"/>
          </p:nvPr>
        </p:nvSpPr>
        <p:spPr>
          <a:xfrm>
            <a:off x="381001" y="1088571"/>
            <a:ext cx="6179359" cy="5542384"/>
          </a:xfrm>
        </p:spPr>
        <p:txBody>
          <a:bodyPr>
            <a:noAutofit/>
          </a:bodyPr>
          <a:lstStyle/>
          <a:p>
            <a:pPr>
              <a:lnSpc>
                <a:spcPct val="120000"/>
              </a:lnSpc>
            </a:pPr>
            <a:r>
              <a:rPr lang="en-US" sz="1400" dirty="0"/>
              <a:t>While it would have been easy for me to take my existing domain knowledge and directly apply it to this project, I wanted to challenge myself and take the concept proposed by SNL to apply it in a way that perhaps SNL had not directly considered when creating the project.</a:t>
            </a:r>
          </a:p>
          <a:p>
            <a:pPr>
              <a:lnSpc>
                <a:spcPct val="120000"/>
              </a:lnSpc>
            </a:pPr>
            <a:r>
              <a:rPr lang="en-US" sz="1400" dirty="0"/>
              <a:t>As I researched and considered ways to scope this project, I had an idea, which may be intuitive to those with a medical background but felt like a revelation to myself. The human brain is really just one big, complex electrical circuit, so what if we could model patterns of electrical signals in the brain to detect neurodegenerative diseases?</a:t>
            </a:r>
          </a:p>
          <a:p>
            <a:pPr>
              <a:lnSpc>
                <a:spcPct val="120000"/>
              </a:lnSpc>
            </a:pPr>
            <a:r>
              <a:rPr lang="en-US" sz="1400" dirty="0"/>
              <a:t>As it turns out, this is a burgeoning area of research in the medical field and there are researchers hard at work trying to answer exactly this question. </a:t>
            </a:r>
          </a:p>
          <a:p>
            <a:pPr>
              <a:lnSpc>
                <a:spcPct val="120000"/>
              </a:lnSpc>
            </a:pPr>
            <a:r>
              <a:rPr lang="en-US" sz="1400" dirty="0"/>
              <a:t>After discussing and getting approval from the SNL project lead, Stephen Smith, I decided to move forward with this idea. While the idea does stray from the exact motivations outlined by SNL, it retains the core concept of using signal data to detect and utilize patterns that exist in the electrical signals for the purpose of detecting a fault or failure.</a:t>
            </a:r>
          </a:p>
        </p:txBody>
      </p:sp>
      <p:pic>
        <p:nvPicPr>
          <p:cNvPr id="5" name="Picture 4">
            <a:extLst>
              <a:ext uri="{FF2B5EF4-FFF2-40B4-BE49-F238E27FC236}">
                <a16:creationId xmlns:a16="http://schemas.microsoft.com/office/drawing/2014/main" id="{80D05E7D-4219-6537-909A-CAB8F0D71BE6}"/>
              </a:ext>
            </a:extLst>
          </p:cNvPr>
          <p:cNvPicPr>
            <a:picLocks noChangeAspect="1"/>
          </p:cNvPicPr>
          <p:nvPr/>
        </p:nvPicPr>
        <p:blipFill>
          <a:blip r:embed="rId2"/>
          <a:stretch>
            <a:fillRect/>
          </a:stretch>
        </p:blipFill>
        <p:spPr>
          <a:xfrm>
            <a:off x="6950455" y="1088571"/>
            <a:ext cx="4922103" cy="2340429"/>
          </a:xfrm>
          <a:prstGeom prst="rect">
            <a:avLst/>
          </a:prstGeom>
          <a:ln>
            <a:noFill/>
          </a:ln>
          <a:effectLst>
            <a:outerShdw blurRad="292100" dist="139700" dir="2700000" algn="tl" rotWithShape="0">
              <a:srgbClr val="333333">
                <a:alpha val="65000"/>
              </a:srgbClr>
            </a:outerShdw>
          </a:effectLst>
        </p:spPr>
      </p:pic>
      <p:sp>
        <p:nvSpPr>
          <p:cNvPr id="6" name="Text Placeholder 3">
            <a:extLst>
              <a:ext uri="{FF2B5EF4-FFF2-40B4-BE49-F238E27FC236}">
                <a16:creationId xmlns:a16="http://schemas.microsoft.com/office/drawing/2014/main" id="{12158059-1BA6-C362-3B09-0022E8E167AF}"/>
              </a:ext>
            </a:extLst>
          </p:cNvPr>
          <p:cNvSpPr txBox="1">
            <a:spLocks/>
          </p:cNvSpPr>
          <p:nvPr/>
        </p:nvSpPr>
        <p:spPr>
          <a:xfrm>
            <a:off x="6950456" y="3531119"/>
            <a:ext cx="5065620" cy="6748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2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0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20000"/>
              </a:lnSpc>
            </a:pPr>
            <a:r>
              <a:rPr lang="en-US" sz="1000" dirty="0"/>
              <a:t>Tentative physiological model of the generation of resting state eyes-closed electroencephalographic (</a:t>
            </a:r>
            <a:r>
              <a:rPr lang="en-US" sz="1000" dirty="0" err="1"/>
              <a:t>rsEEG</a:t>
            </a:r>
            <a:r>
              <a:rPr lang="en-US" sz="1000" dirty="0"/>
              <a:t>) rhythms in the brain of age-matched old cognitively unimpaired (CU) persons and Alzheimer's disease (AD) patients (</a:t>
            </a:r>
            <a:r>
              <a:rPr lang="en-US" sz="1000" i="1" dirty="0" err="1"/>
              <a:t>Babiloni</a:t>
            </a:r>
            <a:r>
              <a:rPr lang="en-US" sz="1000" i="1" dirty="0"/>
              <a:t> et al., 2021</a:t>
            </a:r>
            <a:r>
              <a:rPr lang="en-US" sz="1000" dirty="0"/>
              <a:t>).</a:t>
            </a:r>
          </a:p>
        </p:txBody>
      </p:sp>
    </p:spTree>
    <p:extLst>
      <p:ext uri="{BB962C8B-B14F-4D97-AF65-F5344CB8AC3E}">
        <p14:creationId xmlns:p14="http://schemas.microsoft.com/office/powerpoint/2010/main" val="3787915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9F149-4742-6803-3C84-42EB5A0F81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C20C1-3934-BD8C-8AC2-142B8393BB5D}"/>
              </a:ext>
            </a:extLst>
          </p:cNvPr>
          <p:cNvSpPr>
            <a:spLocks noGrp="1"/>
          </p:cNvSpPr>
          <p:nvPr>
            <p:ph type="title"/>
          </p:nvPr>
        </p:nvSpPr>
        <p:spPr>
          <a:xfrm>
            <a:off x="381001" y="518884"/>
            <a:ext cx="7176795" cy="569687"/>
          </a:xfrm>
        </p:spPr>
        <p:txBody>
          <a:bodyPr anchor="t"/>
          <a:lstStyle/>
          <a:p>
            <a:r>
              <a:rPr lang="en-US" dirty="0"/>
              <a:t>Motivation</a:t>
            </a:r>
          </a:p>
        </p:txBody>
      </p:sp>
      <p:sp>
        <p:nvSpPr>
          <p:cNvPr id="4" name="Text Placeholder 3">
            <a:extLst>
              <a:ext uri="{FF2B5EF4-FFF2-40B4-BE49-F238E27FC236}">
                <a16:creationId xmlns:a16="http://schemas.microsoft.com/office/drawing/2014/main" id="{B0174A0B-88B1-8760-5A2F-676C68DAFD38}"/>
              </a:ext>
            </a:extLst>
          </p:cNvPr>
          <p:cNvSpPr>
            <a:spLocks noGrp="1"/>
          </p:cNvSpPr>
          <p:nvPr>
            <p:ph type="body" sz="half" idx="2"/>
          </p:nvPr>
        </p:nvSpPr>
        <p:spPr>
          <a:xfrm>
            <a:off x="381000" y="1088571"/>
            <a:ext cx="7326085" cy="5542384"/>
          </a:xfrm>
        </p:spPr>
        <p:txBody>
          <a:bodyPr>
            <a:noAutofit/>
          </a:bodyPr>
          <a:lstStyle/>
          <a:p>
            <a:pPr>
              <a:lnSpc>
                <a:spcPct val="120000"/>
              </a:lnSpc>
            </a:pPr>
            <a:r>
              <a:rPr lang="en-US" sz="1400" dirty="0"/>
              <a:t>Before I provide specific details of the project, I believe it’s important to discuss the motivation behind using models to diagnose neurodegenerative diseases. As, it differs in some ways from the direct monetary motivations laid out in SNL’s project proposal. </a:t>
            </a:r>
          </a:p>
          <a:p>
            <a:pPr>
              <a:lnSpc>
                <a:spcPct val="120000"/>
              </a:lnSpc>
            </a:pPr>
            <a:r>
              <a:rPr lang="en-US" sz="1400" dirty="0"/>
              <a:t>There is a growing trend in Alzheimer’s as well as other neurodegenerative diseases which are projected to continue increasing over the coming 30 years (</a:t>
            </a:r>
            <a:r>
              <a:rPr lang="en-US" sz="1400" i="1" dirty="0"/>
              <a:t>Steinmetz et. al., 2019</a:t>
            </a:r>
            <a:r>
              <a:rPr lang="en-US" sz="1400" dirty="0"/>
              <a:t>). I as well as many others reading this may have a loved one or friend who they have seen affected by these diseases.</a:t>
            </a:r>
          </a:p>
          <a:p>
            <a:pPr>
              <a:lnSpc>
                <a:spcPct val="120000"/>
              </a:lnSpc>
            </a:pPr>
            <a:r>
              <a:rPr lang="en-US" sz="1400" dirty="0"/>
              <a:t>When it comes to treatment of these diseases, while there are no current treatments that can reverse Alzheimer’s disease, accurate and early diagnosis can help prepare families of the affected and extend the good quality of life years for individuals with the disease (</a:t>
            </a:r>
            <a:r>
              <a:rPr lang="en-US" sz="1400" i="1" dirty="0"/>
              <a:t>Rasmussen et. al., 2019</a:t>
            </a:r>
            <a:r>
              <a:rPr lang="en-US" sz="1400" dirty="0"/>
              <a:t>).</a:t>
            </a:r>
          </a:p>
          <a:p>
            <a:pPr>
              <a:lnSpc>
                <a:spcPct val="120000"/>
              </a:lnSpc>
            </a:pPr>
            <a:r>
              <a:rPr lang="en-US" sz="1400" dirty="0"/>
              <a:t>While any medical diagnosis should include a variety of factors such as consultations with medical professionals and clinical diagnostics, one proposed method to assist medical professionals in diagnosing neurodegenerative diseases is electroencephalography (EEG), which measures brain electrical activity. The signals from the EEG readings can then be used to automatically find patterns that might indicate the presence of neurodegenerative diseases using machine learning models (</a:t>
            </a:r>
            <a:r>
              <a:rPr lang="en-US" sz="1400" i="1" dirty="0" err="1"/>
              <a:t>Miltiadous</a:t>
            </a:r>
            <a:r>
              <a:rPr lang="en-US" sz="1400" i="1" dirty="0"/>
              <a:t> et. al., 2023</a:t>
            </a:r>
            <a:r>
              <a:rPr lang="en-US" sz="1400" dirty="0"/>
              <a:t>).</a:t>
            </a:r>
          </a:p>
          <a:p>
            <a:pPr>
              <a:lnSpc>
                <a:spcPct val="120000"/>
              </a:lnSpc>
            </a:pPr>
            <a:endParaRPr lang="en-US" sz="1400" dirty="0"/>
          </a:p>
        </p:txBody>
      </p:sp>
      <p:pic>
        <p:nvPicPr>
          <p:cNvPr id="5" name="Picture 4">
            <a:extLst>
              <a:ext uri="{FF2B5EF4-FFF2-40B4-BE49-F238E27FC236}">
                <a16:creationId xmlns:a16="http://schemas.microsoft.com/office/drawing/2014/main" id="{E17612AF-A511-2107-F976-DA5E09D6C273}"/>
              </a:ext>
            </a:extLst>
          </p:cNvPr>
          <p:cNvPicPr>
            <a:picLocks noChangeAspect="1"/>
          </p:cNvPicPr>
          <p:nvPr/>
        </p:nvPicPr>
        <p:blipFill>
          <a:blip r:embed="rId2"/>
          <a:stretch>
            <a:fillRect/>
          </a:stretch>
        </p:blipFill>
        <p:spPr>
          <a:xfrm>
            <a:off x="7707085" y="985290"/>
            <a:ext cx="4004387" cy="442464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612CB1D-6509-469E-F4F6-1E813D5D6BEA}"/>
              </a:ext>
            </a:extLst>
          </p:cNvPr>
          <p:cNvSpPr txBox="1"/>
          <p:nvPr/>
        </p:nvSpPr>
        <p:spPr>
          <a:xfrm>
            <a:off x="8241018" y="5609993"/>
            <a:ext cx="3271402" cy="200055"/>
          </a:xfrm>
          <a:prstGeom prst="rect">
            <a:avLst/>
          </a:prstGeom>
          <a:noFill/>
        </p:spPr>
        <p:txBody>
          <a:bodyPr wrap="square">
            <a:spAutoFit/>
          </a:bodyPr>
          <a:lstStyle/>
          <a:p>
            <a:r>
              <a:rPr lang="en-US" sz="700" dirty="0">
                <a:solidFill>
                  <a:schemeClr val="bg1">
                    <a:lumMod val="85000"/>
                  </a:schemeClr>
                </a:solidFill>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https://www.jax.org/news-and-insights/2019/December/will-i-get-alzheimers</a:t>
            </a:r>
            <a:endParaRPr lang="en-US" sz="700" dirty="0">
              <a:solidFill>
                <a:schemeClr val="bg1">
                  <a:lumMod val="8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90406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464B1-1D4E-A57F-39B1-AF4D886A8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CEAC8-3631-F012-E51A-3E203D6C7E83}"/>
              </a:ext>
            </a:extLst>
          </p:cNvPr>
          <p:cNvSpPr>
            <a:spLocks noGrp="1"/>
          </p:cNvSpPr>
          <p:nvPr>
            <p:ph type="title"/>
          </p:nvPr>
        </p:nvSpPr>
        <p:spPr>
          <a:xfrm>
            <a:off x="3150868" y="1595975"/>
            <a:ext cx="5629004" cy="2069619"/>
          </a:xfrm>
        </p:spPr>
        <p:txBody>
          <a:bodyPr>
            <a:normAutofit/>
          </a:bodyPr>
          <a:lstStyle/>
          <a:p>
            <a:pPr algn="ctr"/>
            <a:r>
              <a:rPr lang="en-US" dirty="0"/>
              <a:t>EEG Background</a:t>
            </a:r>
          </a:p>
        </p:txBody>
      </p:sp>
      <p:sp>
        <p:nvSpPr>
          <p:cNvPr id="3" name="Text Placeholder 3">
            <a:extLst>
              <a:ext uri="{FF2B5EF4-FFF2-40B4-BE49-F238E27FC236}">
                <a16:creationId xmlns:a16="http://schemas.microsoft.com/office/drawing/2014/main" id="{5ED8DD51-7A73-1461-6160-6C4AE48EC41A}"/>
              </a:ext>
            </a:extLst>
          </p:cNvPr>
          <p:cNvSpPr txBox="1">
            <a:spLocks/>
          </p:cNvSpPr>
          <p:nvPr/>
        </p:nvSpPr>
        <p:spPr>
          <a:xfrm>
            <a:off x="3150868" y="3696690"/>
            <a:ext cx="5837621" cy="999266"/>
          </a:xfrm>
          <a:prstGeom prst="rect">
            <a:avLst/>
          </a:prstGeom>
        </p:spPr>
        <p:txBody>
          <a:bodyPr>
            <a:noAutofit/>
          </a:bodyPr>
          <a:lst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0000"/>
              </a:lnSpc>
            </a:pPr>
            <a:r>
              <a:rPr lang="en-US" sz="1400" b="1" i="1" dirty="0">
                <a:latin typeface="Roboto" panose="02000000000000000000" pitchFamily="2" charset="0"/>
                <a:ea typeface="Roboto" panose="02000000000000000000" pitchFamily="2" charset="0"/>
                <a:cs typeface="Roboto" panose="02000000000000000000" pitchFamily="2" charset="0"/>
              </a:rPr>
              <a:t>What to Expect:</a:t>
            </a:r>
          </a:p>
          <a:p>
            <a:pPr>
              <a:lnSpc>
                <a:spcPct val="120000"/>
              </a:lnSpc>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A brief, high-level, overview of information on EEGs for those without any knowledge on what they are or how they’re used to assist in understanding the subsequent sections.</a:t>
            </a:r>
          </a:p>
        </p:txBody>
      </p:sp>
    </p:spTree>
    <p:extLst>
      <p:ext uri="{BB962C8B-B14F-4D97-AF65-F5344CB8AC3E}">
        <p14:creationId xmlns:p14="http://schemas.microsoft.com/office/powerpoint/2010/main" val="43809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0A9-80CA-EA5C-FF9B-B2E24FA64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8DA70-5B13-EA4B-A921-C68F603D6EAB}"/>
              </a:ext>
            </a:extLst>
          </p:cNvPr>
          <p:cNvSpPr>
            <a:spLocks noGrp="1"/>
          </p:cNvSpPr>
          <p:nvPr>
            <p:ph type="title"/>
          </p:nvPr>
        </p:nvSpPr>
        <p:spPr>
          <a:xfrm>
            <a:off x="381001" y="518884"/>
            <a:ext cx="7176795" cy="569687"/>
          </a:xfrm>
        </p:spPr>
        <p:txBody>
          <a:bodyPr anchor="t"/>
          <a:lstStyle/>
          <a:p>
            <a:r>
              <a:rPr lang="en-US" dirty="0"/>
              <a:t>What are EEGs?</a:t>
            </a:r>
          </a:p>
        </p:txBody>
      </p:sp>
      <p:sp>
        <p:nvSpPr>
          <p:cNvPr id="4" name="Text Placeholder 3">
            <a:extLst>
              <a:ext uri="{FF2B5EF4-FFF2-40B4-BE49-F238E27FC236}">
                <a16:creationId xmlns:a16="http://schemas.microsoft.com/office/drawing/2014/main" id="{A0FE46DD-08AB-DE0D-87E7-1FC97095F3AA}"/>
              </a:ext>
            </a:extLst>
          </p:cNvPr>
          <p:cNvSpPr>
            <a:spLocks noGrp="1"/>
          </p:cNvSpPr>
          <p:nvPr>
            <p:ph type="body" sz="half" idx="2"/>
          </p:nvPr>
        </p:nvSpPr>
        <p:spPr>
          <a:xfrm>
            <a:off x="381001" y="1088571"/>
            <a:ext cx="7176796" cy="5542384"/>
          </a:xfrm>
        </p:spPr>
        <p:txBody>
          <a:bodyPr>
            <a:noAutofit/>
          </a:bodyPr>
          <a:lstStyle/>
          <a:p>
            <a:pPr marL="285750" indent="-285750">
              <a:lnSpc>
                <a:spcPct val="120000"/>
              </a:lnSpc>
              <a:buFont typeface="Arial" panose="020B0604020202020204" pitchFamily="34" charset="0"/>
              <a:buChar char="•"/>
            </a:pPr>
            <a:r>
              <a:rPr lang="en-US" sz="1400" dirty="0"/>
              <a:t>An electroencephalogram (EEG) is a medical test which utilizes electrodes attached to a patient’s scalp to measure electrical activity in the brain (</a:t>
            </a:r>
            <a:r>
              <a:rPr lang="en-US" sz="1400" i="1" dirty="0"/>
              <a:t>Guy-Evans, 2023</a:t>
            </a:r>
            <a:r>
              <a:rPr lang="en-US" sz="1400" dirty="0"/>
              <a:t>). An EEG does not detect the activity of individual neurons, but instead measures the activity of small areas of the brain which can be used to indicate the level of activity in that region of the brain (</a:t>
            </a:r>
            <a:r>
              <a:rPr lang="en-US" sz="1400" i="1" dirty="0"/>
              <a:t>Id</a:t>
            </a:r>
            <a:r>
              <a:rPr lang="en-US" sz="1400" dirty="0"/>
              <a:t>).</a:t>
            </a:r>
          </a:p>
          <a:p>
            <a:pPr marL="285750" indent="-285750">
              <a:lnSpc>
                <a:spcPct val="120000"/>
              </a:lnSpc>
              <a:buFont typeface="Arial" panose="020B0604020202020204" pitchFamily="34" charset="0"/>
              <a:buChar char="•"/>
            </a:pPr>
            <a:r>
              <a:rPr lang="en-US" sz="1400" dirty="0"/>
              <a:t>These tests are used to detect a variety of neurological phenomena such as epilepsy, strokes, dementia, and other brain disfunctions (</a:t>
            </a:r>
            <a:r>
              <a:rPr lang="en-US" sz="1400" i="1" dirty="0"/>
              <a:t>Id</a:t>
            </a:r>
            <a:r>
              <a:rPr lang="en-US" sz="1400" dirty="0"/>
              <a:t>).</a:t>
            </a:r>
          </a:p>
          <a:p>
            <a:pPr marL="285750" indent="-285750">
              <a:lnSpc>
                <a:spcPct val="120000"/>
              </a:lnSpc>
              <a:buFont typeface="Arial" panose="020B0604020202020204" pitchFamily="34" charset="0"/>
              <a:buChar char="•"/>
            </a:pPr>
            <a:r>
              <a:rPr lang="en-US" sz="1400" dirty="0"/>
              <a:t>While the information related to the magnitude of the waves is important, one of the key features used to analyze EEG data is signal decomposition of the data into the 5 widely recognized brain waves (</a:t>
            </a:r>
            <a:r>
              <a:rPr lang="en-US" sz="1400" i="1" dirty="0" err="1"/>
              <a:t>Miltiadous</a:t>
            </a:r>
            <a:r>
              <a:rPr lang="en-US" sz="1400" i="1" dirty="0"/>
              <a:t> et al., 2021</a:t>
            </a:r>
            <a:r>
              <a:rPr lang="en-US" sz="1400" dirty="0"/>
              <a:t>):</a:t>
            </a:r>
          </a:p>
          <a:p>
            <a:pPr marL="285750" indent="-285750">
              <a:lnSpc>
                <a:spcPct val="120000"/>
              </a:lnSpc>
              <a:buFont typeface="Arial" panose="020B0604020202020204" pitchFamily="34" charset="0"/>
              <a:buChar char="•"/>
            </a:pPr>
            <a:endParaRPr lang="en-US" sz="1200" dirty="0"/>
          </a:p>
          <a:p>
            <a:pPr marL="285750" indent="-285750">
              <a:lnSpc>
                <a:spcPct val="120000"/>
              </a:lnSpc>
              <a:buFont typeface="Arial" panose="020B0604020202020204" pitchFamily="34" charset="0"/>
              <a:buChar char="•"/>
            </a:pPr>
            <a:endParaRPr lang="en-US" sz="1400" dirty="0"/>
          </a:p>
          <a:p>
            <a:pPr marL="285750" indent="-285750">
              <a:lnSpc>
                <a:spcPct val="120000"/>
              </a:lnSpc>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DDB6C6C0-D054-3E11-9952-53ABDD7FF552}"/>
              </a:ext>
            </a:extLst>
          </p:cNvPr>
          <p:cNvPicPr>
            <a:picLocks noChangeAspect="1"/>
          </p:cNvPicPr>
          <p:nvPr/>
        </p:nvPicPr>
        <p:blipFill>
          <a:blip r:embed="rId2"/>
          <a:srcRect/>
          <a:stretch/>
        </p:blipFill>
        <p:spPr>
          <a:xfrm>
            <a:off x="7806612" y="1088571"/>
            <a:ext cx="4150181" cy="276678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1CB67D7-E2CE-27E8-4928-4693AB45B14F}"/>
              </a:ext>
            </a:extLst>
          </p:cNvPr>
          <p:cNvSpPr txBox="1"/>
          <p:nvPr/>
        </p:nvSpPr>
        <p:spPr>
          <a:xfrm>
            <a:off x="8246001" y="3965822"/>
            <a:ext cx="3271402" cy="20005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lumMod val="85000"/>
                  </a:schemeClr>
                </a:solidFill>
                <a:effectLst/>
                <a:uLnTx/>
                <a:uFillTx/>
                <a:latin typeface="Arial" panose="020B0604020202020204"/>
                <a:ea typeface="+mn-ea"/>
                <a:cs typeface="+mn-cs"/>
                <a:hlinkClick r:id="rId3">
                  <a:extLst>
                    <a:ext uri="{A12FA001-AC4F-418D-AE19-62706E023703}">
                      <ahyp:hlinkClr xmlns:ahyp="http://schemas.microsoft.com/office/drawing/2018/hyperlinkcolor" val="tx"/>
                    </a:ext>
                  </a:extLst>
                </a:hlinkClick>
              </a:rPr>
              <a:t>https://www.simplypsychology.org/what-is-an-eeg.html</a:t>
            </a:r>
            <a:endParaRPr kumimoji="0" lang="en-US" sz="700" b="0" i="0" u="none" strike="noStrike" kern="1200" cap="none" spc="0" normalizeH="0" baseline="0" noProof="0" dirty="0">
              <a:ln>
                <a:noFill/>
              </a:ln>
              <a:solidFill>
                <a:schemeClr val="bg1">
                  <a:lumMod val="85000"/>
                </a:schemeClr>
              </a:solidFill>
              <a:effectLst/>
              <a:uLnTx/>
              <a:uFillTx/>
              <a:latin typeface="Arial" panose="020B0604020202020204"/>
              <a:ea typeface="+mn-ea"/>
              <a:cs typeface="+mn-cs"/>
            </a:endParaRPr>
          </a:p>
        </p:txBody>
      </p:sp>
      <p:graphicFrame>
        <p:nvGraphicFramePr>
          <p:cNvPr id="3" name="Table 2">
            <a:extLst>
              <a:ext uri="{FF2B5EF4-FFF2-40B4-BE49-F238E27FC236}">
                <a16:creationId xmlns:a16="http://schemas.microsoft.com/office/drawing/2014/main" id="{7B34C47A-B0BC-0FC6-90A8-70707D2A7873}"/>
              </a:ext>
            </a:extLst>
          </p:cNvPr>
          <p:cNvGraphicFramePr>
            <a:graphicFrameLocks noGrp="1"/>
          </p:cNvGraphicFramePr>
          <p:nvPr>
            <p:extLst>
              <p:ext uri="{D42A27DB-BD31-4B8C-83A1-F6EECF244321}">
                <p14:modId xmlns:p14="http://schemas.microsoft.com/office/powerpoint/2010/main" val="712374508"/>
              </p:ext>
            </p:extLst>
          </p:nvPr>
        </p:nvGraphicFramePr>
        <p:xfrm>
          <a:off x="749242" y="4063051"/>
          <a:ext cx="3598823" cy="2225040"/>
        </p:xfrm>
        <a:graphic>
          <a:graphicData uri="http://schemas.openxmlformats.org/drawingml/2006/table">
            <a:tbl>
              <a:tblPr firstRow="1" bandRow="1">
                <a:tableStyleId>{5C22544A-7EE6-4342-B048-85BDC9FD1C3A}</a:tableStyleId>
              </a:tblPr>
              <a:tblGrid>
                <a:gridCol w="1446562">
                  <a:extLst>
                    <a:ext uri="{9D8B030D-6E8A-4147-A177-3AD203B41FA5}">
                      <a16:colId xmlns:a16="http://schemas.microsoft.com/office/drawing/2014/main" val="3875105285"/>
                    </a:ext>
                  </a:extLst>
                </a:gridCol>
                <a:gridCol w="2152261">
                  <a:extLst>
                    <a:ext uri="{9D8B030D-6E8A-4147-A177-3AD203B41FA5}">
                      <a16:colId xmlns:a16="http://schemas.microsoft.com/office/drawing/2014/main" val="807953338"/>
                    </a:ext>
                  </a:extLst>
                </a:gridCol>
              </a:tblGrid>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Band</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Frequency (Hz)</a:t>
                      </a:r>
                    </a:p>
                  </a:txBody>
                  <a:tcPr/>
                </a:tc>
                <a:extLst>
                  <a:ext uri="{0D108BD9-81ED-4DB2-BD59-A6C34878D82A}">
                    <a16:rowId xmlns:a16="http://schemas.microsoft.com/office/drawing/2014/main" val="815875424"/>
                  </a:ext>
                </a:extLst>
              </a:tr>
              <a:tr h="370840">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Delta (</a:t>
                      </a:r>
                      <a:r>
                        <a:rPr lang="el-GR" dirty="0">
                          <a:solidFill>
                            <a:schemeClr val="tx1"/>
                          </a:solidFill>
                          <a:latin typeface="Roboto" panose="02000000000000000000" pitchFamily="2" charset="0"/>
                          <a:ea typeface="Roboto" panose="02000000000000000000" pitchFamily="2" charset="0"/>
                          <a:cs typeface="Roboto" panose="02000000000000000000" pitchFamily="2" charset="0"/>
                        </a:rPr>
                        <a:t>δ</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a:t>
                      </a:r>
                    </a:p>
                  </a:txBody>
                  <a:tcPr/>
                </a:tc>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 0.5 – 4</a:t>
                      </a:r>
                    </a:p>
                  </a:txBody>
                  <a:tcPr/>
                </a:tc>
                <a:extLst>
                  <a:ext uri="{0D108BD9-81ED-4DB2-BD59-A6C34878D82A}">
                    <a16:rowId xmlns:a16="http://schemas.microsoft.com/office/drawing/2014/main" val="2417531250"/>
                  </a:ext>
                </a:extLst>
              </a:tr>
              <a:tr h="370840">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Theta (</a:t>
                      </a:r>
                      <a:r>
                        <a:rPr lang="el-GR" dirty="0">
                          <a:solidFill>
                            <a:schemeClr val="tx1"/>
                          </a:solidFill>
                          <a:latin typeface="Roboto" panose="02000000000000000000" pitchFamily="2" charset="0"/>
                          <a:ea typeface="Roboto" panose="02000000000000000000" pitchFamily="2" charset="0"/>
                          <a:cs typeface="Roboto" panose="02000000000000000000" pitchFamily="2" charset="0"/>
                        </a:rPr>
                        <a:t>θ</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a:t>
                      </a:r>
                    </a:p>
                  </a:txBody>
                  <a:tcPr/>
                </a:tc>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4 – 8</a:t>
                      </a:r>
                    </a:p>
                  </a:txBody>
                  <a:tcPr/>
                </a:tc>
                <a:extLst>
                  <a:ext uri="{0D108BD9-81ED-4DB2-BD59-A6C34878D82A}">
                    <a16:rowId xmlns:a16="http://schemas.microsoft.com/office/drawing/2014/main" val="1427521332"/>
                  </a:ext>
                </a:extLst>
              </a:tr>
              <a:tr h="370840">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Alpha (</a:t>
                      </a:r>
                      <a:r>
                        <a:rPr lang="el-GR" dirty="0">
                          <a:solidFill>
                            <a:schemeClr val="tx1"/>
                          </a:solidFill>
                          <a:latin typeface="Roboto" panose="02000000000000000000" pitchFamily="2" charset="0"/>
                          <a:ea typeface="Roboto" panose="02000000000000000000" pitchFamily="2" charset="0"/>
                          <a:cs typeface="Roboto" panose="02000000000000000000" pitchFamily="2" charset="0"/>
                        </a:rPr>
                        <a:t>α</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a:t>
                      </a:r>
                    </a:p>
                  </a:txBody>
                  <a:tcPr/>
                </a:tc>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8 – 13</a:t>
                      </a:r>
                    </a:p>
                  </a:txBody>
                  <a:tcPr/>
                </a:tc>
                <a:extLst>
                  <a:ext uri="{0D108BD9-81ED-4DB2-BD59-A6C34878D82A}">
                    <a16:rowId xmlns:a16="http://schemas.microsoft.com/office/drawing/2014/main" val="3208333772"/>
                  </a:ext>
                </a:extLst>
              </a:tr>
              <a:tr h="370840">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Beta (</a:t>
                      </a:r>
                      <a:r>
                        <a:rPr lang="el-GR" dirty="0">
                          <a:solidFill>
                            <a:schemeClr val="tx1"/>
                          </a:solidFill>
                          <a:latin typeface="Roboto" panose="02000000000000000000" pitchFamily="2" charset="0"/>
                          <a:ea typeface="Roboto" panose="02000000000000000000" pitchFamily="2" charset="0"/>
                          <a:cs typeface="Roboto" panose="02000000000000000000" pitchFamily="2" charset="0"/>
                        </a:rPr>
                        <a:t>β</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a:t>
                      </a:r>
                    </a:p>
                  </a:txBody>
                  <a:tcPr/>
                </a:tc>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13 – 25</a:t>
                      </a:r>
                    </a:p>
                  </a:txBody>
                  <a:tcPr/>
                </a:tc>
                <a:extLst>
                  <a:ext uri="{0D108BD9-81ED-4DB2-BD59-A6C34878D82A}">
                    <a16:rowId xmlns:a16="http://schemas.microsoft.com/office/drawing/2014/main" val="4113657257"/>
                  </a:ext>
                </a:extLst>
              </a:tr>
              <a:tr h="370840">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Gamma (</a:t>
                      </a:r>
                      <a:r>
                        <a:rPr lang="el-GR" dirty="0">
                          <a:solidFill>
                            <a:schemeClr val="tx1"/>
                          </a:solidFill>
                          <a:latin typeface="Roboto" panose="02000000000000000000" pitchFamily="2" charset="0"/>
                          <a:ea typeface="Roboto" panose="02000000000000000000" pitchFamily="2" charset="0"/>
                          <a:cs typeface="Roboto" panose="02000000000000000000" pitchFamily="2" charset="0"/>
                        </a:rPr>
                        <a:t>γ</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a:t>
                      </a:r>
                    </a:p>
                  </a:txBody>
                  <a:tcPr/>
                </a:tc>
                <a:tc>
                  <a:txBody>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25 – 45</a:t>
                      </a:r>
                    </a:p>
                  </a:txBody>
                  <a:tcPr/>
                </a:tc>
                <a:extLst>
                  <a:ext uri="{0D108BD9-81ED-4DB2-BD59-A6C34878D82A}">
                    <a16:rowId xmlns:a16="http://schemas.microsoft.com/office/drawing/2014/main" val="4066586916"/>
                  </a:ext>
                </a:extLst>
              </a:tr>
            </a:tbl>
          </a:graphicData>
        </a:graphic>
      </p:graphicFrame>
      <p:sp>
        <p:nvSpPr>
          <p:cNvPr id="6" name="Right Brace 5">
            <a:extLst>
              <a:ext uri="{FF2B5EF4-FFF2-40B4-BE49-F238E27FC236}">
                <a16:creationId xmlns:a16="http://schemas.microsoft.com/office/drawing/2014/main" id="{498402D0-2D26-E6E4-DE64-F536C48F841D}"/>
              </a:ext>
            </a:extLst>
          </p:cNvPr>
          <p:cNvSpPr/>
          <p:nvPr/>
        </p:nvSpPr>
        <p:spPr>
          <a:xfrm>
            <a:off x="4392844" y="4063051"/>
            <a:ext cx="323462" cy="222504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B8CF72-1DA5-6510-21CF-C16069D69BA4}"/>
              </a:ext>
            </a:extLst>
          </p:cNvPr>
          <p:cNvSpPr txBox="1"/>
          <p:nvPr/>
        </p:nvSpPr>
        <p:spPr>
          <a:xfrm>
            <a:off x="4843224" y="4390741"/>
            <a:ext cx="4356760" cy="1569660"/>
          </a:xfrm>
          <a:prstGeom prst="rect">
            <a:avLst/>
          </a:prstGeom>
          <a:noFill/>
        </p:spPr>
        <p:txBody>
          <a:bodyPr wrap="square" rtlCol="0">
            <a:spAutoFit/>
          </a:bodyPr>
          <a:lstStyle/>
          <a:p>
            <a:r>
              <a:rPr lang="en-US" sz="1600" dirty="0"/>
              <a:t>The signal data gathered via the EEG can be decomposed into these bands using techniques such as Fast Fourier Transforms to calculate the Power Spectral Density and Relative Band Power of each of the bands that makes up the overall signal.</a:t>
            </a:r>
          </a:p>
        </p:txBody>
      </p:sp>
    </p:spTree>
    <p:extLst>
      <p:ext uri="{BB962C8B-B14F-4D97-AF65-F5344CB8AC3E}">
        <p14:creationId xmlns:p14="http://schemas.microsoft.com/office/powerpoint/2010/main" val="86477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D1EA8-05E6-29CB-17CB-5B3B853472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F279E-9C09-89EB-F723-9B0A3F696D5A}"/>
              </a:ext>
            </a:extLst>
          </p:cNvPr>
          <p:cNvSpPr>
            <a:spLocks noGrp="1"/>
          </p:cNvSpPr>
          <p:nvPr>
            <p:ph type="title"/>
          </p:nvPr>
        </p:nvSpPr>
        <p:spPr>
          <a:xfrm>
            <a:off x="3150868" y="1595975"/>
            <a:ext cx="5629004" cy="2069619"/>
          </a:xfrm>
        </p:spPr>
        <p:txBody>
          <a:bodyPr>
            <a:normAutofit/>
          </a:bodyPr>
          <a:lstStyle/>
          <a:p>
            <a:pPr algn="ctr"/>
            <a:r>
              <a:rPr lang="en-US" dirty="0"/>
              <a:t>Project Goals </a:t>
            </a:r>
            <a:br>
              <a:rPr lang="en-US" dirty="0"/>
            </a:br>
            <a:r>
              <a:rPr lang="en-US" dirty="0"/>
              <a:t>&amp; Plan</a:t>
            </a:r>
          </a:p>
        </p:txBody>
      </p:sp>
      <p:sp>
        <p:nvSpPr>
          <p:cNvPr id="3" name="Text Placeholder 3">
            <a:extLst>
              <a:ext uri="{FF2B5EF4-FFF2-40B4-BE49-F238E27FC236}">
                <a16:creationId xmlns:a16="http://schemas.microsoft.com/office/drawing/2014/main" id="{93A6BF6A-977D-98C3-F072-1880E5D4CF4D}"/>
              </a:ext>
            </a:extLst>
          </p:cNvPr>
          <p:cNvSpPr txBox="1">
            <a:spLocks/>
          </p:cNvSpPr>
          <p:nvPr/>
        </p:nvSpPr>
        <p:spPr>
          <a:xfrm>
            <a:off x="3150868" y="3696690"/>
            <a:ext cx="5837621" cy="1186330"/>
          </a:xfrm>
          <a:prstGeom prst="rect">
            <a:avLst/>
          </a:prstGeom>
        </p:spPr>
        <p:txBody>
          <a:bodyPr>
            <a:noAutofit/>
          </a:bodyPr>
          <a:lst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0000"/>
              </a:lnSpc>
            </a:pPr>
            <a:r>
              <a:rPr lang="en-US" sz="1400" b="1" i="1" dirty="0">
                <a:latin typeface="Roboto" panose="02000000000000000000" pitchFamily="2" charset="0"/>
                <a:ea typeface="Roboto" panose="02000000000000000000" pitchFamily="2" charset="0"/>
                <a:cs typeface="Roboto" panose="02000000000000000000" pitchFamily="2" charset="0"/>
              </a:rPr>
              <a:t>What to Expect:</a:t>
            </a:r>
          </a:p>
          <a:p>
            <a:pPr>
              <a:lnSpc>
                <a:spcPct val="120000"/>
              </a:lnSpc>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A high-level outline of the project’s goals and plan. The progress through the project plan will be discussed in the subsequent section.</a:t>
            </a:r>
          </a:p>
        </p:txBody>
      </p:sp>
    </p:spTree>
    <p:extLst>
      <p:ext uri="{BB962C8B-B14F-4D97-AF65-F5344CB8AC3E}">
        <p14:creationId xmlns:p14="http://schemas.microsoft.com/office/powerpoint/2010/main" val="4017920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F1D5F-6D43-1EBD-F055-272733CFF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632ED-9710-03C5-515D-0B116990EF2E}"/>
              </a:ext>
            </a:extLst>
          </p:cNvPr>
          <p:cNvSpPr>
            <a:spLocks noGrp="1"/>
          </p:cNvSpPr>
          <p:nvPr>
            <p:ph type="title"/>
          </p:nvPr>
        </p:nvSpPr>
        <p:spPr>
          <a:xfrm>
            <a:off x="381001" y="518884"/>
            <a:ext cx="7176795" cy="569687"/>
          </a:xfrm>
        </p:spPr>
        <p:txBody>
          <a:bodyPr anchor="t"/>
          <a:lstStyle/>
          <a:p>
            <a:r>
              <a:rPr lang="en-US" dirty="0"/>
              <a:t>Project Goals</a:t>
            </a:r>
          </a:p>
        </p:txBody>
      </p:sp>
      <p:sp>
        <p:nvSpPr>
          <p:cNvPr id="4" name="Text Placeholder 3">
            <a:extLst>
              <a:ext uri="{FF2B5EF4-FFF2-40B4-BE49-F238E27FC236}">
                <a16:creationId xmlns:a16="http://schemas.microsoft.com/office/drawing/2014/main" id="{3EBDF725-25F2-5CEF-F0E2-4C8B8CC86E9A}"/>
              </a:ext>
            </a:extLst>
          </p:cNvPr>
          <p:cNvSpPr>
            <a:spLocks noGrp="1"/>
          </p:cNvSpPr>
          <p:nvPr>
            <p:ph type="body" sz="half" idx="2"/>
          </p:nvPr>
        </p:nvSpPr>
        <p:spPr>
          <a:xfrm>
            <a:off x="381001" y="1088571"/>
            <a:ext cx="5627914" cy="5542384"/>
          </a:xfrm>
        </p:spPr>
        <p:txBody>
          <a:bodyPr>
            <a:noAutofit/>
          </a:bodyPr>
          <a:lstStyle/>
          <a:p>
            <a:pPr>
              <a:lnSpc>
                <a:spcPct val="120000"/>
              </a:lnSpc>
            </a:pPr>
            <a:r>
              <a:rPr lang="en-US" sz="1400" dirty="0">
                <a:solidFill>
                  <a:schemeClr val="tx1"/>
                </a:solidFill>
              </a:rPr>
              <a:t>While I am not an expert when it comes to anything in the medical field, much less neuroscience (</a:t>
            </a:r>
            <a:r>
              <a:rPr lang="en-US" sz="1400" dirty="0">
                <a:solidFill>
                  <a:schemeClr val="tx1"/>
                </a:solidFill>
                <a:hlinkClick r:id="rId2"/>
              </a:rPr>
              <a:t>not exactly rocket science is it?</a:t>
            </a:r>
            <a:r>
              <a:rPr lang="en-US" sz="1400" dirty="0">
                <a:solidFill>
                  <a:schemeClr val="tx1"/>
                </a:solidFill>
              </a:rPr>
              <a:t>), the goal of this project is to combine the basic of information that I can gather from research with advanced analytics and modeling techniques to develop a model which can accurately classify patients into the following categories:</a:t>
            </a:r>
          </a:p>
          <a:p>
            <a:pPr marL="285750" indent="-285750">
              <a:lnSpc>
                <a:spcPct val="120000"/>
              </a:lnSpc>
              <a:spcBef>
                <a:spcPts val="0"/>
              </a:spcBef>
              <a:buFont typeface="Arial" panose="020B0604020202020204" pitchFamily="34" charset="0"/>
              <a:buChar char="•"/>
            </a:pPr>
            <a:r>
              <a:rPr lang="en-US" sz="1400" b="1" dirty="0">
                <a:solidFill>
                  <a:schemeClr val="tx1"/>
                </a:solidFill>
              </a:rPr>
              <a:t>Control – No Cognitive Impairment (C)</a:t>
            </a:r>
          </a:p>
          <a:p>
            <a:pPr marL="285750" indent="-285750">
              <a:lnSpc>
                <a:spcPct val="120000"/>
              </a:lnSpc>
              <a:spcBef>
                <a:spcPts val="0"/>
              </a:spcBef>
              <a:buFont typeface="Arial" panose="020B0604020202020204" pitchFamily="34" charset="0"/>
              <a:buChar char="•"/>
            </a:pPr>
            <a:r>
              <a:rPr lang="en-US" sz="1400" b="1" dirty="0">
                <a:solidFill>
                  <a:schemeClr val="tx1"/>
                </a:solidFill>
              </a:rPr>
              <a:t>Alzheimer’s Disease (AD)</a:t>
            </a:r>
          </a:p>
          <a:p>
            <a:pPr marL="285750" indent="-285750">
              <a:lnSpc>
                <a:spcPct val="120000"/>
              </a:lnSpc>
              <a:spcBef>
                <a:spcPts val="0"/>
              </a:spcBef>
              <a:buFont typeface="Arial" panose="020B0604020202020204" pitchFamily="34" charset="0"/>
              <a:buChar char="•"/>
            </a:pPr>
            <a:r>
              <a:rPr lang="en-US" sz="1400" b="1" dirty="0">
                <a:solidFill>
                  <a:schemeClr val="tx1"/>
                </a:solidFill>
              </a:rPr>
              <a:t>Frontotemporal Dementia (FTD)</a:t>
            </a:r>
          </a:p>
          <a:p>
            <a:pPr>
              <a:lnSpc>
                <a:spcPct val="120000"/>
              </a:lnSpc>
            </a:pPr>
            <a:r>
              <a:rPr lang="en-US" sz="1400" dirty="0">
                <a:solidFill>
                  <a:schemeClr val="tx1"/>
                </a:solidFill>
              </a:rPr>
              <a:t>My initial interest was in accurate classification of Alzheimer’s Disease, however, the dataset (discussed later) also contained information related to FTD patients, so I pivoted my approach to include that disease as well.</a:t>
            </a:r>
          </a:p>
          <a:p>
            <a:pPr>
              <a:lnSpc>
                <a:spcPct val="120000"/>
              </a:lnSpc>
            </a:pPr>
            <a:endParaRPr lang="en-US" sz="1400" dirty="0">
              <a:solidFill>
                <a:schemeClr val="tx1"/>
              </a:solidFill>
            </a:endParaRPr>
          </a:p>
          <a:p>
            <a:pPr>
              <a:lnSpc>
                <a:spcPct val="120000"/>
              </a:lnSpc>
            </a:pPr>
            <a:endParaRPr lang="en-US" sz="1400" dirty="0">
              <a:solidFill>
                <a:schemeClr val="tx1"/>
              </a:solidFill>
            </a:endParaRPr>
          </a:p>
          <a:p>
            <a:pPr>
              <a:lnSpc>
                <a:spcPct val="120000"/>
              </a:lnSpc>
            </a:pPr>
            <a:endParaRPr lang="en-US" sz="1200" dirty="0">
              <a:solidFill>
                <a:schemeClr val="tx1"/>
              </a:solidFill>
            </a:endParaRPr>
          </a:p>
          <a:p>
            <a:pPr marL="285750" indent="-285750">
              <a:lnSpc>
                <a:spcPct val="120000"/>
              </a:lnSpc>
              <a:buFont typeface="Arial" panose="020B0604020202020204" pitchFamily="34" charset="0"/>
              <a:buChar char="•"/>
            </a:pPr>
            <a:endParaRPr lang="en-US" sz="1400" dirty="0">
              <a:solidFill>
                <a:schemeClr val="tx1"/>
              </a:solidFill>
            </a:endParaRPr>
          </a:p>
          <a:p>
            <a:pPr marL="285750" indent="-285750">
              <a:lnSpc>
                <a:spcPct val="120000"/>
              </a:lnSpc>
              <a:buFont typeface="Arial" panose="020B0604020202020204" pitchFamily="34" charset="0"/>
              <a:buChar char="•"/>
            </a:pPr>
            <a:endParaRPr lang="en-US" sz="1400" dirty="0">
              <a:solidFill>
                <a:schemeClr val="tx1"/>
              </a:solidFill>
            </a:endParaRPr>
          </a:p>
        </p:txBody>
      </p:sp>
      <p:pic>
        <p:nvPicPr>
          <p:cNvPr id="19" name="Picture 18">
            <a:extLst>
              <a:ext uri="{FF2B5EF4-FFF2-40B4-BE49-F238E27FC236}">
                <a16:creationId xmlns:a16="http://schemas.microsoft.com/office/drawing/2014/main" id="{DC2C7355-68B6-41A4-E628-283030449036}"/>
              </a:ext>
            </a:extLst>
          </p:cNvPr>
          <p:cNvPicPr>
            <a:picLocks noChangeAspect="1"/>
          </p:cNvPicPr>
          <p:nvPr/>
        </p:nvPicPr>
        <p:blipFill>
          <a:blip r:embed="rId3"/>
          <a:stretch>
            <a:fillRect/>
          </a:stretch>
        </p:blipFill>
        <p:spPr>
          <a:xfrm>
            <a:off x="6183087" y="1088571"/>
            <a:ext cx="5693178" cy="3127082"/>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62B0D7FF-1B2A-B904-18D7-DCDF1BEB524A}"/>
              </a:ext>
            </a:extLst>
          </p:cNvPr>
          <p:cNvSpPr txBox="1"/>
          <p:nvPr/>
        </p:nvSpPr>
        <p:spPr>
          <a:xfrm>
            <a:off x="7184572" y="4302112"/>
            <a:ext cx="3933559" cy="20005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lumMod val="85000"/>
                  </a:schemeClr>
                </a:solidFill>
                <a:effectLst/>
                <a:uLnTx/>
                <a:uFillTx/>
                <a:latin typeface="Arial" panose="020B0604020202020204"/>
                <a:ea typeface="+mn-ea"/>
                <a:cs typeface="+mn-cs"/>
                <a:hlinkClick r:id="rId4">
                  <a:extLst>
                    <a:ext uri="{A12FA001-AC4F-418D-AE19-62706E023703}">
                      <ahyp:hlinkClr xmlns:ahyp="http://schemas.microsoft.com/office/drawing/2018/hyperlinkcolor" val="tx"/>
                    </a:ext>
                  </a:extLst>
                </a:hlinkClick>
              </a:rPr>
              <a:t>https://datascientest.com/en/wp-content/uploads/sites/9/2021/01/Machine-learning-def-.png</a:t>
            </a:r>
            <a:endParaRPr kumimoji="0" lang="en-US" sz="700" b="0" i="0" u="none" strike="noStrike" kern="1200" cap="none" spc="0" normalizeH="0" baseline="0" noProof="0" dirty="0">
              <a:ln>
                <a:noFill/>
              </a:ln>
              <a:solidFill>
                <a:schemeClr val="bg1">
                  <a:lumMod val="85000"/>
                </a:scheme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6714774"/>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10830</TotalTime>
  <Words>3628</Words>
  <Application>Microsoft Office PowerPoint</Application>
  <PresentationFormat>Widescreen</PresentationFormat>
  <Paragraphs>136</Paragraphs>
  <Slides>21</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Arial</vt:lpstr>
      <vt:lpstr>Roboto</vt:lpstr>
      <vt:lpstr>Calibri</vt:lpstr>
      <vt:lpstr>Title Page</vt:lpstr>
      <vt:lpstr>Dividers</vt:lpstr>
      <vt:lpstr>Content Page</vt:lpstr>
      <vt:lpstr>Alzheimer’s &amp;  Frontotemporal Dementia (FTD) Classification from EEG Data</vt:lpstr>
      <vt:lpstr>Project Background</vt:lpstr>
      <vt:lpstr>Project Scope and Core Ideas</vt:lpstr>
      <vt:lpstr>My Idea</vt:lpstr>
      <vt:lpstr>Motivation</vt:lpstr>
      <vt:lpstr>EEG Background</vt:lpstr>
      <vt:lpstr>What are EEGs?</vt:lpstr>
      <vt:lpstr>Project Goals  &amp; Plan</vt:lpstr>
      <vt:lpstr>Project Goals</vt:lpstr>
      <vt:lpstr>Plan – Overview</vt:lpstr>
      <vt:lpstr>Progress to Date</vt:lpstr>
      <vt:lpstr>The Dataset – Overview</vt:lpstr>
      <vt:lpstr>The Dataset – Loading &amp; Consolidation</vt:lpstr>
      <vt:lpstr>The Dataset – Raw or Preprocessed?</vt:lpstr>
      <vt:lpstr>Feature Extraction</vt:lpstr>
      <vt:lpstr>Modeling</vt:lpstr>
      <vt:lpstr>Remaining Work</vt:lpstr>
      <vt:lpstr>Remaining Work Summary</vt:lpstr>
      <vt:lpstr>Thank You!</vt:lpstr>
      <vt:lpstr>References</vt:lpstr>
      <vt:lpstr>References</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Brian Keith</cp:lastModifiedBy>
  <cp:revision>50</cp:revision>
  <cp:lastPrinted>2024-02-19T21:29:38Z</cp:lastPrinted>
  <dcterms:created xsi:type="dcterms:W3CDTF">2022-08-24T13:02:54Z</dcterms:created>
  <dcterms:modified xsi:type="dcterms:W3CDTF">2024-02-22T01:22:31Z</dcterms:modified>
</cp:coreProperties>
</file>